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xls" ContentType="application/vnd.ms-excel"/>
  <Override PartName="/ppt/notesSlides/notesSlide18.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53"/>
  </p:notesMasterIdLst>
  <p:sldIdLst>
    <p:sldId id="258" r:id="rId2"/>
    <p:sldId id="377" r:id="rId3"/>
    <p:sldId id="384" r:id="rId4"/>
    <p:sldId id="385" r:id="rId5"/>
    <p:sldId id="386" r:id="rId6"/>
    <p:sldId id="387" r:id="rId7"/>
    <p:sldId id="391" r:id="rId8"/>
    <p:sldId id="392" r:id="rId9"/>
    <p:sldId id="371" r:id="rId10"/>
    <p:sldId id="262" r:id="rId11"/>
    <p:sldId id="398" r:id="rId12"/>
    <p:sldId id="278" r:id="rId13"/>
    <p:sldId id="279" r:id="rId14"/>
    <p:sldId id="368" r:id="rId15"/>
    <p:sldId id="372" r:id="rId16"/>
    <p:sldId id="357" r:id="rId17"/>
    <p:sldId id="378" r:id="rId18"/>
    <p:sldId id="379" r:id="rId19"/>
    <p:sldId id="380" r:id="rId20"/>
    <p:sldId id="381" r:id="rId21"/>
    <p:sldId id="375" r:id="rId22"/>
    <p:sldId id="360" r:id="rId23"/>
    <p:sldId id="276" r:id="rId24"/>
    <p:sldId id="413" r:id="rId25"/>
    <p:sldId id="414" r:id="rId26"/>
    <p:sldId id="395" r:id="rId27"/>
    <p:sldId id="373" r:id="rId28"/>
    <p:sldId id="362" r:id="rId29"/>
    <p:sldId id="363" r:id="rId30"/>
    <p:sldId id="406" r:id="rId31"/>
    <p:sldId id="365" r:id="rId32"/>
    <p:sldId id="412" r:id="rId33"/>
    <p:sldId id="296" r:id="rId34"/>
    <p:sldId id="376" r:id="rId35"/>
    <p:sldId id="393" r:id="rId36"/>
    <p:sldId id="399" r:id="rId37"/>
    <p:sldId id="396" r:id="rId38"/>
    <p:sldId id="411" r:id="rId39"/>
    <p:sldId id="397" r:id="rId40"/>
    <p:sldId id="369" r:id="rId41"/>
    <p:sldId id="388" r:id="rId42"/>
    <p:sldId id="390" r:id="rId43"/>
    <p:sldId id="408" r:id="rId44"/>
    <p:sldId id="405" r:id="rId45"/>
    <p:sldId id="409" r:id="rId46"/>
    <p:sldId id="400" r:id="rId47"/>
    <p:sldId id="403" r:id="rId48"/>
    <p:sldId id="410" r:id="rId49"/>
    <p:sldId id="370" r:id="rId50"/>
    <p:sldId id="402" r:id="rId51"/>
    <p:sldId id="38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2" d="100"/>
          <a:sy n="52" d="100"/>
        </p:scale>
        <p:origin x="-14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4" d="100"/>
        <a:sy n="154" d="100"/>
      </p:scale>
      <p:origin x="0" y="1424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Sheet44.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stacked"/>
        <c:ser>
          <c:idx val="0"/>
          <c:order val="0"/>
          <c:spPr>
            <a:solidFill>
              <a:prstClr val="black"/>
            </a:solidFill>
          </c:spPr>
          <c:cat>
            <c:strRef>
              <c:f>Sheet1!$B$1:$D$1</c:f>
              <c:strCache>
                <c:ptCount val="3"/>
                <c:pt idx="0">
                  <c:v>Straightbred Cows Straightbred Calves</c:v>
                </c:pt>
                <c:pt idx="1">
                  <c:v>Straightbred Cows - Crossbred Calves</c:v>
                </c:pt>
                <c:pt idx="2">
                  <c:v>Crossbred Cows - Crossbred Calves</c:v>
                </c:pt>
              </c:strCache>
            </c:strRef>
          </c:cat>
          <c:val>
            <c:numRef>
              <c:f>Sheet1!$B$2:$D$2</c:f>
              <c:numCache>
                <c:formatCode>0%</c:formatCode>
                <c:ptCount val="3"/>
                <c:pt idx="0">
                  <c:v>-5.000000000000001E-2</c:v>
                </c:pt>
                <c:pt idx="1">
                  <c:v>-5.000000000000001E-2</c:v>
                </c:pt>
                <c:pt idx="2">
                  <c:v>-5.000000000000001E-2</c:v>
                </c:pt>
              </c:numCache>
            </c:numRef>
          </c:val>
        </c:ser>
        <c:ser>
          <c:idx val="1"/>
          <c:order val="1"/>
          <c:spPr>
            <a:solidFill>
              <a:srgbClr val="FFCC33"/>
            </a:solidFill>
          </c:spPr>
          <c:cat>
            <c:strRef>
              <c:f>Sheet1!$B$1:$D$1</c:f>
              <c:strCache>
                <c:ptCount val="3"/>
                <c:pt idx="0">
                  <c:v>Straightbred Cows Straightbred Calves</c:v>
                </c:pt>
                <c:pt idx="1">
                  <c:v>Straightbred Cows - Crossbred Calves</c:v>
                </c:pt>
                <c:pt idx="2">
                  <c:v>Crossbred Cows - Crossbred Calves</c:v>
                </c:pt>
              </c:strCache>
            </c:strRef>
          </c:cat>
          <c:val>
            <c:numRef>
              <c:f>Sheet1!$B$3:$D$3</c:f>
              <c:numCache>
                <c:formatCode>0%</c:formatCode>
                <c:ptCount val="3"/>
                <c:pt idx="0">
                  <c:v>0</c:v>
                </c:pt>
                <c:pt idx="1">
                  <c:v>8.500000000000002E-2</c:v>
                </c:pt>
                <c:pt idx="2">
                  <c:v>8.500000000000002E-2</c:v>
                </c:pt>
              </c:numCache>
            </c:numRef>
          </c:val>
        </c:ser>
        <c:ser>
          <c:idx val="2"/>
          <c:order val="2"/>
          <c:spPr>
            <a:solidFill>
              <a:srgbClr val="92D050"/>
            </a:solidFill>
          </c:spPr>
          <c:cat>
            <c:strRef>
              <c:f>Sheet1!$B$1:$D$1</c:f>
              <c:strCache>
                <c:ptCount val="3"/>
                <c:pt idx="0">
                  <c:v>Straightbred Cows Straightbred Calves</c:v>
                </c:pt>
                <c:pt idx="1">
                  <c:v>Straightbred Cows - Crossbred Calves</c:v>
                </c:pt>
                <c:pt idx="2">
                  <c:v>Crossbred Cows - Crossbred Calves</c:v>
                </c:pt>
              </c:strCache>
            </c:strRef>
          </c:cat>
          <c:val>
            <c:numRef>
              <c:f>Sheet1!$B$4:$D$4</c:f>
              <c:numCache>
                <c:formatCode>0%</c:formatCode>
                <c:ptCount val="3"/>
                <c:pt idx="0">
                  <c:v>0</c:v>
                </c:pt>
                <c:pt idx="1">
                  <c:v>0</c:v>
                </c:pt>
                <c:pt idx="2">
                  <c:v>0.14300000000000002</c:v>
                </c:pt>
              </c:numCache>
            </c:numRef>
          </c:val>
        </c:ser>
        <c:dLbls/>
        <c:overlap val="100"/>
        <c:axId val="78868864"/>
        <c:axId val="78870400"/>
      </c:barChart>
      <c:catAx>
        <c:axId val="78868864"/>
        <c:scaling>
          <c:orientation val="minMax"/>
        </c:scaling>
        <c:axPos val="b"/>
        <c:tickLblPos val="nextTo"/>
        <c:txPr>
          <a:bodyPr/>
          <a:lstStyle/>
          <a:p>
            <a:pPr>
              <a:defRPr sz="1400" b="1"/>
            </a:pPr>
            <a:endParaRPr lang="en-US"/>
          </a:p>
        </c:txPr>
        <c:crossAx val="78870400"/>
        <c:crossesAt val="-5"/>
        <c:auto val="1"/>
        <c:lblAlgn val="ctr"/>
        <c:lblOffset val="100"/>
      </c:catAx>
      <c:valAx>
        <c:axId val="78870400"/>
        <c:scaling>
          <c:orientation val="minMax"/>
          <c:min val="-5.000000000000001E-2"/>
        </c:scaling>
        <c:axPos val="l"/>
        <c:majorGridlines/>
        <c:title>
          <c:tx>
            <c:rich>
              <a:bodyPr rot="-5400000" vert="horz"/>
              <a:lstStyle/>
              <a:p>
                <a:pPr>
                  <a:defRPr sz="2000"/>
                </a:pPr>
                <a:r>
                  <a:rPr lang="en-US" sz="2000"/>
                  <a:t>% Improvement in Weaning Weight per Cow Exposed</a:t>
                </a:r>
              </a:p>
            </c:rich>
          </c:tx>
        </c:title>
        <c:numFmt formatCode="0%" sourceLinked="1"/>
        <c:tickLblPos val="nextTo"/>
        <c:txPr>
          <a:bodyPr/>
          <a:lstStyle/>
          <a:p>
            <a:pPr>
              <a:defRPr sz="2400" b="1"/>
            </a:pPr>
            <a:endParaRPr lang="en-US"/>
          </a:p>
        </c:txPr>
        <c:crossAx val="78868864"/>
        <c:crosses val="autoZero"/>
        <c:crossBetween val="between"/>
      </c:valAx>
    </c:plotArea>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stacked"/>
        <c:ser>
          <c:idx val="0"/>
          <c:order val="0"/>
          <c:spPr>
            <a:solidFill>
              <a:prstClr val="black"/>
            </a:solidFill>
          </c:spPr>
          <c:cat>
            <c:strRef>
              <c:f>Sheet1!$B$1:$D$1</c:f>
              <c:strCache>
                <c:ptCount val="3"/>
                <c:pt idx="0">
                  <c:v>Straightbred Cows Straightbred Calves</c:v>
                </c:pt>
                <c:pt idx="1">
                  <c:v>Straightbred Cows - Crossbred Calves</c:v>
                </c:pt>
                <c:pt idx="2">
                  <c:v>Crossbred Cows - Crossbred Calves</c:v>
                </c:pt>
              </c:strCache>
            </c:strRef>
          </c:cat>
          <c:val>
            <c:numRef>
              <c:f>Sheet1!$B$2:$D$2</c:f>
              <c:numCache>
                <c:formatCode>0%</c:formatCode>
                <c:ptCount val="3"/>
                <c:pt idx="0">
                  <c:v>-0.05</c:v>
                </c:pt>
                <c:pt idx="1">
                  <c:v>-0.05</c:v>
                </c:pt>
                <c:pt idx="2">
                  <c:v>-0.05</c:v>
                </c:pt>
              </c:numCache>
            </c:numRef>
          </c:val>
        </c:ser>
        <c:ser>
          <c:idx val="1"/>
          <c:order val="1"/>
          <c:spPr>
            <a:solidFill>
              <a:srgbClr val="FFCC33"/>
            </a:solidFill>
          </c:spPr>
          <c:cat>
            <c:strRef>
              <c:f>Sheet1!$B$1:$D$1</c:f>
              <c:strCache>
                <c:ptCount val="3"/>
                <c:pt idx="0">
                  <c:v>Straightbred Cows Straightbred Calves</c:v>
                </c:pt>
                <c:pt idx="1">
                  <c:v>Straightbred Cows - Crossbred Calves</c:v>
                </c:pt>
                <c:pt idx="2">
                  <c:v>Crossbred Cows - Crossbred Calves</c:v>
                </c:pt>
              </c:strCache>
            </c:strRef>
          </c:cat>
          <c:val>
            <c:numRef>
              <c:f>Sheet1!$B$3:$D$3</c:f>
              <c:numCache>
                <c:formatCode>0%</c:formatCode>
                <c:ptCount val="3"/>
                <c:pt idx="0">
                  <c:v>0</c:v>
                </c:pt>
                <c:pt idx="1">
                  <c:v>8.500000000000002E-2</c:v>
                </c:pt>
                <c:pt idx="2">
                  <c:v>8.500000000000002E-2</c:v>
                </c:pt>
              </c:numCache>
            </c:numRef>
          </c:val>
        </c:ser>
        <c:ser>
          <c:idx val="2"/>
          <c:order val="2"/>
          <c:spPr>
            <a:solidFill>
              <a:srgbClr val="92D050"/>
            </a:solidFill>
          </c:spPr>
          <c:cat>
            <c:strRef>
              <c:f>Sheet1!$B$1:$D$1</c:f>
              <c:strCache>
                <c:ptCount val="3"/>
                <c:pt idx="0">
                  <c:v>Straightbred Cows Straightbred Calves</c:v>
                </c:pt>
                <c:pt idx="1">
                  <c:v>Straightbred Cows - Crossbred Calves</c:v>
                </c:pt>
                <c:pt idx="2">
                  <c:v>Crossbred Cows - Crossbred Calves</c:v>
                </c:pt>
              </c:strCache>
            </c:strRef>
          </c:cat>
          <c:val>
            <c:numRef>
              <c:f>Sheet1!$B$4:$D$4</c:f>
              <c:numCache>
                <c:formatCode>0%</c:formatCode>
                <c:ptCount val="3"/>
                <c:pt idx="0">
                  <c:v>0</c:v>
                </c:pt>
                <c:pt idx="1">
                  <c:v>0</c:v>
                </c:pt>
                <c:pt idx="2">
                  <c:v>0.14300000000000002</c:v>
                </c:pt>
              </c:numCache>
            </c:numRef>
          </c:val>
        </c:ser>
        <c:dLbls/>
        <c:overlap val="100"/>
        <c:axId val="92049792"/>
        <c:axId val="92051328"/>
      </c:barChart>
      <c:catAx>
        <c:axId val="92049792"/>
        <c:scaling>
          <c:orientation val="minMax"/>
        </c:scaling>
        <c:axPos val="b"/>
        <c:tickLblPos val="nextTo"/>
        <c:txPr>
          <a:bodyPr/>
          <a:lstStyle/>
          <a:p>
            <a:pPr>
              <a:defRPr sz="1400" b="1"/>
            </a:pPr>
            <a:endParaRPr lang="en-US"/>
          </a:p>
        </c:txPr>
        <c:crossAx val="92051328"/>
        <c:crossesAt val="-5"/>
        <c:auto val="1"/>
        <c:lblAlgn val="ctr"/>
        <c:lblOffset val="100"/>
      </c:catAx>
      <c:valAx>
        <c:axId val="92051328"/>
        <c:scaling>
          <c:orientation val="minMax"/>
          <c:min val="-0.05"/>
        </c:scaling>
        <c:axPos val="l"/>
        <c:majorGridlines/>
        <c:title>
          <c:tx>
            <c:rich>
              <a:bodyPr rot="-5400000" vert="horz"/>
              <a:lstStyle/>
              <a:p>
                <a:pPr>
                  <a:defRPr sz="2000"/>
                </a:pPr>
                <a:r>
                  <a:rPr lang="en-US" sz="2000"/>
                  <a:t>% Improvement in Weaning Weight per Cow Exposed</a:t>
                </a:r>
              </a:p>
            </c:rich>
          </c:tx>
        </c:title>
        <c:numFmt formatCode="0%" sourceLinked="1"/>
        <c:tickLblPos val="nextTo"/>
        <c:txPr>
          <a:bodyPr/>
          <a:lstStyle/>
          <a:p>
            <a:pPr>
              <a:defRPr sz="2400" b="1"/>
            </a:pPr>
            <a:endParaRPr lang="en-US"/>
          </a:p>
        </c:txPr>
        <c:crossAx val="92049792"/>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4903455843094505E-2"/>
          <c:y val="3.1968915112765103E-2"/>
          <c:w val="0.92183622828784095"/>
          <c:h val="0.65402843601896421"/>
        </c:manualLayout>
      </c:layout>
      <c:lineChart>
        <c:grouping val="standard"/>
        <c:ser>
          <c:idx val="1"/>
          <c:order val="0"/>
          <c:tx>
            <c:strRef>
              <c:f>Sheet1!$C$1</c:f>
              <c:strCache>
                <c:ptCount val="1"/>
                <c:pt idx="0">
                  <c:v>Angus</c:v>
                </c:pt>
              </c:strCache>
            </c:strRef>
          </c:tx>
          <c:spPr>
            <a:ln w="42497">
              <a:solidFill>
                <a:schemeClr val="tx1"/>
              </a:solidFill>
              <a:prstDash val="solid"/>
            </a:ln>
          </c:spPr>
          <c:marker>
            <c:symbol val="square"/>
            <c:size val="6"/>
            <c:spPr>
              <a:solidFill>
                <a:schemeClr val="tx1"/>
              </a:solidFill>
              <a:ln>
                <a:solidFill>
                  <a:schemeClr val="tx1"/>
                </a:solidFill>
                <a:prstDash val="solid"/>
              </a:ln>
            </c:spPr>
          </c:marker>
          <c:cat>
            <c:numRef>
              <c:f>Sheet1!$A$2:$A$39</c:f>
              <c:numCache>
                <c:formatCode>General</c:formatCode>
                <c:ptCount val="38"/>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numCache>
            </c:numRef>
          </c:cat>
          <c:val>
            <c:numRef>
              <c:f>Sheet1!$C$2:$C$39</c:f>
              <c:numCache>
                <c:formatCode>General</c:formatCode>
                <c:ptCount val="38"/>
                <c:pt idx="0">
                  <c:v>-14</c:v>
                </c:pt>
                <c:pt idx="1">
                  <c:v>-12</c:v>
                </c:pt>
                <c:pt idx="2">
                  <c:v>-10</c:v>
                </c:pt>
                <c:pt idx="3">
                  <c:v>-8</c:v>
                </c:pt>
                <c:pt idx="4">
                  <c:v>-6</c:v>
                </c:pt>
                <c:pt idx="5">
                  <c:v>-4</c:v>
                </c:pt>
                <c:pt idx="6">
                  <c:v>-2</c:v>
                </c:pt>
                <c:pt idx="7">
                  <c:v>0</c:v>
                </c:pt>
                <c:pt idx="8">
                  <c:v>2</c:v>
                </c:pt>
                <c:pt idx="9">
                  <c:v>5</c:v>
                </c:pt>
                <c:pt idx="10">
                  <c:v>8</c:v>
                </c:pt>
                <c:pt idx="11">
                  <c:v>12</c:v>
                </c:pt>
                <c:pt idx="12">
                  <c:v>16</c:v>
                </c:pt>
                <c:pt idx="13">
                  <c:v>18</c:v>
                </c:pt>
                <c:pt idx="14">
                  <c:v>21</c:v>
                </c:pt>
                <c:pt idx="15">
                  <c:v>24</c:v>
                </c:pt>
                <c:pt idx="16">
                  <c:v>27</c:v>
                </c:pt>
                <c:pt idx="17">
                  <c:v>30</c:v>
                </c:pt>
                <c:pt idx="18">
                  <c:v>33</c:v>
                </c:pt>
                <c:pt idx="19">
                  <c:v>36</c:v>
                </c:pt>
                <c:pt idx="20">
                  <c:v>39</c:v>
                </c:pt>
                <c:pt idx="21">
                  <c:v>41</c:v>
                </c:pt>
                <c:pt idx="22">
                  <c:v>43</c:v>
                </c:pt>
                <c:pt idx="23">
                  <c:v>46</c:v>
                </c:pt>
                <c:pt idx="24">
                  <c:v>48</c:v>
                </c:pt>
                <c:pt idx="25">
                  <c:v>51</c:v>
                </c:pt>
                <c:pt idx="26">
                  <c:v>54</c:v>
                </c:pt>
                <c:pt idx="27">
                  <c:v>56</c:v>
                </c:pt>
                <c:pt idx="28">
                  <c:v>59</c:v>
                </c:pt>
                <c:pt idx="29">
                  <c:v>62</c:v>
                </c:pt>
                <c:pt idx="30">
                  <c:v>65</c:v>
                </c:pt>
                <c:pt idx="31">
                  <c:v>67</c:v>
                </c:pt>
                <c:pt idx="32">
                  <c:v>69</c:v>
                </c:pt>
                <c:pt idx="33">
                  <c:v>72</c:v>
                </c:pt>
                <c:pt idx="34">
                  <c:v>75</c:v>
                </c:pt>
                <c:pt idx="35">
                  <c:v>78</c:v>
                </c:pt>
                <c:pt idx="36">
                  <c:v>80</c:v>
                </c:pt>
                <c:pt idx="37">
                  <c:v>82</c:v>
                </c:pt>
              </c:numCache>
            </c:numRef>
          </c:val>
        </c:ser>
        <c:ser>
          <c:idx val="3"/>
          <c:order val="1"/>
          <c:tx>
            <c:strRef>
              <c:f>Sheet1!$E$1</c:f>
              <c:strCache>
                <c:ptCount val="1"/>
                <c:pt idx="0">
                  <c:v>Simmental</c:v>
                </c:pt>
              </c:strCache>
            </c:strRef>
          </c:tx>
          <c:spPr>
            <a:ln w="42497">
              <a:solidFill>
                <a:schemeClr val="accent6">
                  <a:lumMod val="75000"/>
                </a:schemeClr>
              </a:solidFill>
              <a:prstDash val="solid"/>
            </a:ln>
          </c:spPr>
          <c:marker>
            <c:symbol val="triangle"/>
            <c:size val="6"/>
            <c:spPr>
              <a:solidFill>
                <a:schemeClr val="bg1"/>
              </a:solidFill>
              <a:ln>
                <a:solidFill>
                  <a:schemeClr val="accent6">
                    <a:lumMod val="75000"/>
                  </a:schemeClr>
                </a:solidFill>
                <a:prstDash val="solid"/>
              </a:ln>
            </c:spPr>
          </c:marker>
          <c:cat>
            <c:numRef>
              <c:f>Sheet1!$A$2:$A$39</c:f>
              <c:numCache>
                <c:formatCode>General</c:formatCode>
                <c:ptCount val="38"/>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numCache>
            </c:numRef>
          </c:cat>
          <c:val>
            <c:numRef>
              <c:f>Sheet1!$E$2:$E$39</c:f>
              <c:numCache>
                <c:formatCode>General</c:formatCode>
                <c:ptCount val="38"/>
                <c:pt idx="0">
                  <c:v>52.5</c:v>
                </c:pt>
                <c:pt idx="1">
                  <c:v>54.2</c:v>
                </c:pt>
                <c:pt idx="2">
                  <c:v>52.9</c:v>
                </c:pt>
                <c:pt idx="3">
                  <c:v>53.5</c:v>
                </c:pt>
                <c:pt idx="4">
                  <c:v>54.4</c:v>
                </c:pt>
                <c:pt idx="5">
                  <c:v>55.1</c:v>
                </c:pt>
                <c:pt idx="6">
                  <c:v>55.4</c:v>
                </c:pt>
                <c:pt idx="7">
                  <c:v>56.2</c:v>
                </c:pt>
                <c:pt idx="8">
                  <c:v>57.2</c:v>
                </c:pt>
                <c:pt idx="9">
                  <c:v>58.2</c:v>
                </c:pt>
                <c:pt idx="10">
                  <c:v>59.5</c:v>
                </c:pt>
                <c:pt idx="11">
                  <c:v>60.9</c:v>
                </c:pt>
                <c:pt idx="12">
                  <c:v>62.7</c:v>
                </c:pt>
                <c:pt idx="13">
                  <c:v>64</c:v>
                </c:pt>
                <c:pt idx="14">
                  <c:v>65.2</c:v>
                </c:pt>
                <c:pt idx="15">
                  <c:v>66.400000000000006</c:v>
                </c:pt>
                <c:pt idx="16">
                  <c:v>68</c:v>
                </c:pt>
                <c:pt idx="17">
                  <c:v>69.599999999999994</c:v>
                </c:pt>
                <c:pt idx="18">
                  <c:v>71.2</c:v>
                </c:pt>
                <c:pt idx="19">
                  <c:v>73</c:v>
                </c:pt>
                <c:pt idx="20">
                  <c:v>74.2</c:v>
                </c:pt>
                <c:pt idx="21">
                  <c:v>74.7</c:v>
                </c:pt>
                <c:pt idx="22">
                  <c:v>75.400000000000006</c:v>
                </c:pt>
                <c:pt idx="23">
                  <c:v>75.8</c:v>
                </c:pt>
                <c:pt idx="24">
                  <c:v>76.099999999999994</c:v>
                </c:pt>
                <c:pt idx="25">
                  <c:v>76.900000000000006</c:v>
                </c:pt>
                <c:pt idx="26">
                  <c:v>77.7</c:v>
                </c:pt>
                <c:pt idx="27">
                  <c:v>78.099999999999994</c:v>
                </c:pt>
                <c:pt idx="28">
                  <c:v>78</c:v>
                </c:pt>
                <c:pt idx="29">
                  <c:v>78.3</c:v>
                </c:pt>
                <c:pt idx="30">
                  <c:v>79.400000000000006</c:v>
                </c:pt>
                <c:pt idx="31">
                  <c:v>79.400000000000006</c:v>
                </c:pt>
                <c:pt idx="32">
                  <c:v>79.8</c:v>
                </c:pt>
                <c:pt idx="33">
                  <c:v>79.900000000000006</c:v>
                </c:pt>
                <c:pt idx="34">
                  <c:v>80.599999999999994</c:v>
                </c:pt>
                <c:pt idx="35">
                  <c:v>81.400000000000006</c:v>
                </c:pt>
                <c:pt idx="36">
                  <c:v>81.8</c:v>
                </c:pt>
                <c:pt idx="37">
                  <c:v>82.4</c:v>
                </c:pt>
              </c:numCache>
            </c:numRef>
          </c:val>
        </c:ser>
        <c:dLbls/>
        <c:marker val="1"/>
        <c:axId val="136965120"/>
        <c:axId val="137282304"/>
      </c:lineChart>
      <c:catAx>
        <c:axId val="136965120"/>
        <c:scaling>
          <c:orientation val="minMax"/>
        </c:scaling>
        <c:axPos val="b"/>
        <c:numFmt formatCode="General" sourceLinked="1"/>
        <c:tickLblPos val="nextTo"/>
        <c:spPr>
          <a:ln w="3541">
            <a:solidFill>
              <a:schemeClr val="tx1"/>
            </a:solidFill>
            <a:prstDash val="solid"/>
          </a:ln>
        </c:spPr>
        <c:txPr>
          <a:bodyPr rot="-5400000" vert="horz"/>
          <a:lstStyle/>
          <a:p>
            <a:pPr>
              <a:defRPr sz="1785" b="1" i="0" u="none" strike="noStrike" baseline="0">
                <a:solidFill>
                  <a:schemeClr val="tx1"/>
                </a:solidFill>
                <a:latin typeface="Arial"/>
                <a:ea typeface="Arial"/>
                <a:cs typeface="Arial"/>
              </a:defRPr>
            </a:pPr>
            <a:endParaRPr lang="en-US"/>
          </a:p>
        </c:txPr>
        <c:crossAx val="137282304"/>
        <c:crossesAt val="-25"/>
        <c:auto val="1"/>
        <c:lblAlgn val="ctr"/>
        <c:lblOffset val="100"/>
        <c:tickLblSkip val="2"/>
        <c:tickMarkSkip val="1"/>
      </c:catAx>
      <c:valAx>
        <c:axId val="137282304"/>
        <c:scaling>
          <c:orientation val="minMax"/>
          <c:min val="-25"/>
        </c:scaling>
        <c:axPos val="l"/>
        <c:numFmt formatCode="General" sourceLinked="1"/>
        <c:tickLblPos val="nextTo"/>
        <c:spPr>
          <a:ln w="3541">
            <a:solidFill>
              <a:schemeClr val="tx1"/>
            </a:solidFill>
            <a:prstDash val="solid"/>
          </a:ln>
        </c:spPr>
        <c:txPr>
          <a:bodyPr rot="0" vert="horz"/>
          <a:lstStyle/>
          <a:p>
            <a:pPr>
              <a:defRPr sz="1785" b="1" i="0" u="none" strike="noStrike" baseline="0">
                <a:solidFill>
                  <a:schemeClr val="tx1"/>
                </a:solidFill>
                <a:latin typeface="Arial"/>
                <a:ea typeface="Arial"/>
                <a:cs typeface="Arial"/>
              </a:defRPr>
            </a:pPr>
            <a:endParaRPr lang="en-US"/>
          </a:p>
        </c:txPr>
        <c:crossAx val="136965120"/>
        <c:crosses val="autoZero"/>
        <c:crossBetween val="between"/>
        <c:majorUnit val="25"/>
      </c:valAx>
      <c:spPr>
        <a:noFill/>
        <a:ln w="28331">
          <a:noFill/>
        </a:ln>
      </c:spPr>
    </c:plotArea>
    <c:legend>
      <c:legendPos val="r"/>
      <c:layout>
        <c:manualLayout>
          <c:xMode val="edge"/>
          <c:yMode val="edge"/>
          <c:x val="6.0794044665012398E-2"/>
          <c:y val="0.84834123222749624"/>
          <c:w val="0.86972704714640614"/>
          <c:h val="0.15402843601895702"/>
        </c:manualLayout>
      </c:layout>
      <c:spPr>
        <a:noFill/>
        <a:ln w="28331">
          <a:noFill/>
        </a:ln>
      </c:spPr>
      <c:txPr>
        <a:bodyPr/>
        <a:lstStyle/>
        <a:p>
          <a:pPr>
            <a:defRPr sz="1640"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2008" b="1" i="0" u="none" strike="noStrike" baseline="0">
          <a:solidFill>
            <a:schemeClr val="tx1"/>
          </a:solidFill>
          <a:latin typeface="Times New Roman"/>
          <a:ea typeface="Times New Roman"/>
          <a:cs typeface="Times New Roman"/>
        </a:defRPr>
      </a:pPr>
      <a:endParaRPr lang="en-US"/>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9" charset="0"/>
                <a:ea typeface="Arial" pitchFamily="-109" charset="0"/>
                <a:cs typeface="Arial" pitchFamily="-109" charset="0"/>
              </a:defRPr>
            </a:lvl1pPr>
          </a:lstStyle>
          <a:p>
            <a:pPr>
              <a:defRPr/>
            </a:pPr>
            <a:endParaRPr lang="en-US"/>
          </a:p>
        </p:txBody>
      </p:sp>
      <p:sp>
        <p:nvSpPr>
          <p:cNvPr id="57347"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9A284E74-1899-449B-B229-802EDB1E53FD}" type="datetime1">
              <a:rPr lang="en-US"/>
              <a:pPr>
                <a:defRPr/>
              </a:pPr>
              <a:t>9/16/2014</a:t>
            </a:fld>
            <a:endParaRPr lang="en-US"/>
          </a:p>
        </p:txBody>
      </p:sp>
      <p:sp>
        <p:nvSpPr>
          <p:cNvPr id="2970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9"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9" charset="0"/>
                <a:ea typeface="Arial" pitchFamily="-109" charset="0"/>
                <a:cs typeface="Arial" pitchFamily="-109" charset="0"/>
              </a:defRPr>
            </a:lvl1pPr>
          </a:lstStyle>
          <a:p>
            <a:pPr>
              <a:defRPr/>
            </a:pPr>
            <a:endParaRPr lang="en-US"/>
          </a:p>
        </p:txBody>
      </p:sp>
      <p:sp>
        <p:nvSpPr>
          <p:cNvPr id="57351"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D8773BD3-40B4-4E43-90FC-5CCFB3A282ED}" type="slidenum">
              <a:rPr lang="en-US"/>
              <a:pPr>
                <a:defRPr/>
              </a:pPr>
              <a:t>‹#›</a:t>
            </a:fld>
            <a:endParaRPr lang="en-US"/>
          </a:p>
        </p:txBody>
      </p:sp>
    </p:spTree>
    <p:extLst>
      <p:ext uri="{BB962C8B-B14F-4D97-AF65-F5344CB8AC3E}">
        <p14:creationId xmlns:p14="http://schemas.microsoft.com/office/powerpoint/2010/main" xmlns="" val="2819904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Calibri"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Rot="1" noChangeAspect="1" noChangeArrowheads="1" noTextEdit="1"/>
          </p:cNvSpPr>
          <p:nvPr>
            <p:ph type="sldImg"/>
          </p:nvPr>
        </p:nvSpPr>
        <p:spPr>
          <a:ln/>
        </p:spPr>
      </p:sp>
      <p:sp>
        <p:nvSpPr>
          <p:cNvPr id="3072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Calibri"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EAB5D3FE-7C82-49B6-9BC1-58D092E09ABF}" type="slidenum">
              <a:rPr lang="en-US" altLang="en-US" smtClean="0">
                <a:solidFill>
                  <a:prstClr val="black"/>
                </a:solidFill>
              </a:rPr>
              <a:pPr eaLnBrk="1" hangingPunct="1"/>
              <a:t>17</a:t>
            </a:fld>
            <a:endParaRPr lang="en-US" altLang="en-US" smtClean="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000" smtClean="0">
                <a:latin typeface="Calibri" pitchFamily="34" charset="0"/>
              </a:rPr>
              <a:t>This slide summarizes results from a longterm heterosis project completed in the 1970’s comparing production of straightbreds and crosses in all combinations among the Hereford, Angus, and Shorthorn breeds.  </a:t>
            </a:r>
          </a:p>
          <a:p>
            <a:endParaRPr lang="en-US" altLang="en-US" sz="1000" smtClean="0">
              <a:latin typeface="Calibri" pitchFamily="34" charset="0"/>
            </a:endParaRPr>
          </a:p>
          <a:p>
            <a:r>
              <a:rPr lang="en-US" altLang="en-US" sz="1000" smtClean="0">
                <a:latin typeface="Calibri" pitchFamily="34" charset="0"/>
              </a:rPr>
              <a:t>Weaning wt per cow exposed was increased 8.5 % by raising cross bred calves.</a:t>
            </a:r>
          </a:p>
          <a:p>
            <a:endParaRPr lang="en-US" altLang="en-US" sz="1000" smtClean="0">
              <a:latin typeface="Calibri" pitchFamily="34" charset="0"/>
            </a:endParaRPr>
          </a:p>
          <a:p>
            <a:r>
              <a:rPr lang="en-US" altLang="en-US" sz="1000" smtClean="0">
                <a:latin typeface="Calibri" pitchFamily="34" charset="0"/>
              </a:rPr>
              <a:t>However the greatest advantages of crossbreeding depended on use of crossbred cows.  </a:t>
            </a:r>
          </a:p>
          <a:p>
            <a:r>
              <a:rPr lang="en-US" altLang="en-US" sz="1000" smtClean="0">
                <a:latin typeface="Calibri" pitchFamily="34" charset="0"/>
              </a:rPr>
              <a:t>Weaning wt per cow exposed was increased 23 % in crossbred cows raising three way cross progeny. More than half of total heterosis effect was dependent on use of crossbred cow to take advantage of their improved reproduction rate and milk production. </a:t>
            </a:r>
          </a:p>
          <a:p>
            <a:endParaRPr lang="en-US" altLang="en-US" sz="1000" smtClean="0">
              <a:latin typeface="Calibri" pitchFamily="34" charset="0"/>
            </a:endParaRPr>
          </a:p>
          <a:p>
            <a:r>
              <a:rPr lang="en-US" altLang="en-US" sz="1000" smtClean="0">
                <a:latin typeface="Calibri" pitchFamily="34" charset="0"/>
              </a:rPr>
              <a:t>In addition, longevity was increased, herd life was 1.9 yr longer for F1 cows than for straightbred cows.  Break even cost so production were reduced 10%, these are savings that as essential today as ever, if the beef industry is to remain competitive with other meat products. </a:t>
            </a:r>
          </a:p>
          <a:p>
            <a:pPr lvl="1"/>
            <a:endParaRPr lang="en-US" altLang="en-US" sz="1000" smtClean="0">
              <a:latin typeface="Calibri" pitchFamily="34" charset="0"/>
            </a:endParaRPr>
          </a:p>
          <a:p>
            <a:pPr lvl="1"/>
            <a:endParaRPr lang="en-US" altLang="en-US"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mtClean="0">
                <a:solidFill>
                  <a:prstClr val="black"/>
                </a:solidFill>
                <a:cs typeface="Arial" pitchFamily="34" charset="0"/>
              </a:rPr>
              <a:t>Bob Weaber, Ph.D.</a:t>
            </a:r>
          </a:p>
        </p:txBody>
      </p:sp>
      <p:sp>
        <p:nvSpPr>
          <p:cNvPr id="36867"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mtClean="0">
                <a:solidFill>
                  <a:prstClr val="black"/>
                </a:solidFill>
              </a:rPr>
              <a:t>02/10/2012</a:t>
            </a:r>
          </a:p>
        </p:txBody>
      </p:sp>
      <p:sp>
        <p:nvSpPr>
          <p:cNvPr id="36868"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mtClean="0">
                <a:solidFill>
                  <a:prstClr val="black"/>
                </a:solidFill>
                <a:cs typeface="Arial" pitchFamily="34" charset="0"/>
              </a:rPr>
              <a:t>K-State - ASI - Beef Science</a:t>
            </a:r>
          </a:p>
        </p:txBody>
      </p:sp>
      <p:sp>
        <p:nvSpPr>
          <p:cNvPr id="368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67420364-9723-4DE9-8C40-F1733DB91BFC}" type="slidenum">
              <a:rPr lang="en-US" altLang="en-US" smtClean="0">
                <a:solidFill>
                  <a:prstClr val="black"/>
                </a:solidFill>
              </a:rPr>
              <a:pPr eaLnBrk="1" hangingPunct="1"/>
              <a:t>19</a:t>
            </a:fld>
            <a:endParaRPr lang="en-US" altLang="en-US" smtClean="0">
              <a:solidFill>
                <a:prstClr val="black"/>
              </a:solidFill>
            </a:endParaRPr>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mtClean="0">
                <a:solidFill>
                  <a:prstClr val="black"/>
                </a:solidFill>
                <a:cs typeface="Arial" pitchFamily="34" charset="0"/>
              </a:rPr>
              <a:t>Dr. Bob Weaber</a:t>
            </a:r>
          </a:p>
        </p:txBody>
      </p:sp>
      <p:sp>
        <p:nvSpPr>
          <p:cNvPr id="37891" name="Rectangle 3"/>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mtClean="0">
                <a:solidFill>
                  <a:prstClr val="black"/>
                </a:solidFill>
              </a:rPr>
              <a:t>02/10/2012</a:t>
            </a:r>
          </a:p>
        </p:txBody>
      </p:sp>
      <p:sp>
        <p:nvSpPr>
          <p:cNvPr id="37892" name="Rectangle 6"/>
          <p:cNvSpPr>
            <a:spLocks noGrp="1" noChangeArrowheads="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smtClean="0">
                <a:solidFill>
                  <a:prstClr val="black"/>
                </a:solidFill>
                <a:cs typeface="Arial" pitchFamily="34" charset="0"/>
              </a:rPr>
              <a:t>K-State - ASI - Beef Science</a:t>
            </a:r>
          </a:p>
        </p:txBody>
      </p:sp>
      <p:sp>
        <p:nvSpPr>
          <p:cNvPr id="378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5947D4AC-0AF2-46F7-9347-959258D40E32}" type="slidenum">
              <a:rPr lang="en-US" altLang="en-US" smtClean="0">
                <a:solidFill>
                  <a:prstClr val="black"/>
                </a:solidFill>
              </a:rPr>
              <a:pPr eaLnBrk="1" hangingPunct="1"/>
              <a:t>20</a:t>
            </a:fld>
            <a:endParaRPr lang="en-US" altLang="en-US" smtClean="0">
              <a:solidFill>
                <a:prstClr val="black"/>
              </a:solidFill>
            </a:endParaRPr>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Calibri"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fld id="{83BEB27B-D42D-4800-8801-2CDDE965B3AC}" type="datetime1">
              <a:rPr lang="en-US"/>
              <a:pPr/>
              <a:t>9/16/2014</a:t>
            </a:fld>
            <a:endParaRPr lang="en-US"/>
          </a:p>
        </p:txBody>
      </p:sp>
      <p:sp>
        <p:nvSpPr>
          <p:cNvPr id="6" name="Rectangle 6"/>
          <p:cNvSpPr>
            <a:spLocks noGrp="1" noChangeArrowheads="1"/>
          </p:cNvSpPr>
          <p:nvPr>
            <p:ph type="ftr" sz="quarter" idx="4"/>
          </p:nvPr>
        </p:nvSpPr>
        <p:spPr>
          <a:ln/>
        </p:spPr>
        <p:txBody>
          <a:bodyPr/>
          <a:lstStyle/>
          <a:p>
            <a:r>
              <a:rPr lang="en-US"/>
              <a:t>Beef Cattle Genetic Improvement</a:t>
            </a:r>
          </a:p>
        </p:txBody>
      </p:sp>
      <p:sp>
        <p:nvSpPr>
          <p:cNvPr id="7" name="Rectangle 7"/>
          <p:cNvSpPr>
            <a:spLocks noGrp="1" noChangeArrowheads="1"/>
          </p:cNvSpPr>
          <p:nvPr>
            <p:ph type="sldNum" sz="quarter" idx="5"/>
          </p:nvPr>
        </p:nvSpPr>
        <p:spPr>
          <a:ln/>
        </p:spPr>
        <p:txBody>
          <a:bodyPr/>
          <a:lstStyle/>
          <a:p>
            <a:fld id="{4D712246-009C-4F41-80E7-D91C00BA2EB0}" type="slidenum">
              <a:rPr lang="en-US"/>
              <a:pPr/>
              <a:t>24</a:t>
            </a:fld>
            <a:endParaRPr lang="en-US"/>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fld id="{A4B04A90-66C8-44E0-8616-88BCA9088E6E}" type="datetime1">
              <a:rPr lang="en-US"/>
              <a:pPr/>
              <a:t>9/16/2014</a:t>
            </a:fld>
            <a:endParaRPr lang="en-US"/>
          </a:p>
        </p:txBody>
      </p:sp>
      <p:sp>
        <p:nvSpPr>
          <p:cNvPr id="6" name="Rectangle 6"/>
          <p:cNvSpPr>
            <a:spLocks noGrp="1" noChangeArrowheads="1"/>
          </p:cNvSpPr>
          <p:nvPr>
            <p:ph type="ftr" sz="quarter" idx="4"/>
          </p:nvPr>
        </p:nvSpPr>
        <p:spPr>
          <a:ln/>
        </p:spPr>
        <p:txBody>
          <a:bodyPr/>
          <a:lstStyle/>
          <a:p>
            <a:r>
              <a:rPr lang="en-US"/>
              <a:t>Beef Cattle Genetic Improvement</a:t>
            </a:r>
          </a:p>
        </p:txBody>
      </p:sp>
      <p:sp>
        <p:nvSpPr>
          <p:cNvPr id="7" name="Rectangle 7"/>
          <p:cNvSpPr>
            <a:spLocks noGrp="1" noChangeArrowheads="1"/>
          </p:cNvSpPr>
          <p:nvPr>
            <p:ph type="sldNum" sz="quarter" idx="5"/>
          </p:nvPr>
        </p:nvSpPr>
        <p:spPr>
          <a:ln/>
        </p:spPr>
        <p:txBody>
          <a:bodyPr/>
          <a:lstStyle/>
          <a:p>
            <a:fld id="{A5A61E51-FF7E-4C5E-97AF-5330BEDA0BE4}" type="slidenum">
              <a:rPr lang="en-US"/>
              <a:pPr/>
              <a:t>25</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xfrm>
            <a:off x="609600" y="4572000"/>
            <a:ext cx="5105400" cy="4572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16" tIns="44859" rIns="89716" bIns="44859"/>
          <a:lstStyle/>
          <a:p>
            <a:endParaRPr lang="en-US" altLang="en-US" sz="1400" smtClean="0">
              <a:latin typeface="Calibri"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609600" y="4572000"/>
            <a:ext cx="5105400" cy="4572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9716" tIns="44859" rIns="89716" bIns="44859"/>
          <a:lstStyle/>
          <a:p>
            <a:endParaRPr lang="en-US" altLang="en-US" sz="1400"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Rot="1" noChangeAspect="1" noChangeArrowheads="1" noTextEdit="1"/>
          </p:cNvSpPr>
          <p:nvPr>
            <p:ph type="sldImg"/>
          </p:nvPr>
        </p:nvSpPr>
        <p:spPr>
          <a:xfrm>
            <a:off x="1143000" y="685800"/>
            <a:ext cx="4572000" cy="3429000"/>
          </a:xfrm>
          <a:ln/>
        </p:spPr>
      </p:sp>
      <p:sp>
        <p:nvSpPr>
          <p:cNvPr id="294915" name="Rectangle 3"/>
          <p:cNvSpPr>
            <a:spLocks noGrp="1" noChangeArrowheads="1"/>
          </p:cNvSpPr>
          <p:nvPr>
            <p:ph type="body" idx="1"/>
          </p:nvPr>
        </p:nvSpPr>
        <p:spPr>
          <a:xfrm>
            <a:off x="610325" y="4572000"/>
            <a:ext cx="5104675" cy="4572000"/>
          </a:xfrm>
        </p:spPr>
        <p:txBody>
          <a:bodyPr lIns="89720" tIns="44860" rIns="89720" bIns="44860"/>
          <a:lstStyle/>
          <a:p>
            <a:endParaRPr lang="en-US" sz="14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fld id="{61F20C11-EE5C-4D11-8977-65504CB2F20C}" type="datetime1">
              <a:rPr lang="en-US" smtClean="0"/>
              <a:pPr/>
              <a:t>9/16/2014</a:t>
            </a:fld>
            <a:endParaRPr lang="en-US"/>
          </a:p>
        </p:txBody>
      </p:sp>
      <p:sp>
        <p:nvSpPr>
          <p:cNvPr id="6" name="Footer Placeholder 5"/>
          <p:cNvSpPr>
            <a:spLocks noGrp="1"/>
          </p:cNvSpPr>
          <p:nvPr>
            <p:ph type="ftr" sz="quarter" idx="12"/>
          </p:nvPr>
        </p:nvSpPr>
        <p:spPr/>
        <p:txBody>
          <a:bodyPr/>
          <a:lstStyle/>
          <a:p>
            <a:r>
              <a:rPr lang="en-US" smtClean="0"/>
              <a:t>Beef Cattle Genetic Improvement</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32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r>
              <a:rPr lang="en-US" smtClean="0"/>
              <a:t>07/31/2010</a:t>
            </a:r>
            <a:endParaRPr lang="en-US"/>
          </a:p>
        </p:txBody>
      </p:sp>
      <p:sp>
        <p:nvSpPr>
          <p:cNvPr id="6" name="Footer Placeholder 5"/>
          <p:cNvSpPr>
            <a:spLocks noGrp="1"/>
          </p:cNvSpPr>
          <p:nvPr>
            <p:ph type="ftr" sz="quarter" idx="12"/>
          </p:nvPr>
        </p:nvSpPr>
        <p:spPr/>
        <p:txBody>
          <a:bodyPr/>
          <a:lstStyle/>
          <a:p>
            <a:r>
              <a:rPr lang="en-US" smtClean="0"/>
              <a:t>Beefmaster Symposium-Darr Ag. Res. Center-Springfield, MO</a:t>
            </a:r>
            <a:endParaRPr lang="en-US"/>
          </a:p>
        </p:txBody>
      </p:sp>
      <p:sp>
        <p:nvSpPr>
          <p:cNvPr id="7" name="Slide Number Placeholder 6"/>
          <p:cNvSpPr>
            <a:spLocks noGrp="1"/>
          </p:cNvSpPr>
          <p:nvPr>
            <p:ph type="sldNum" sz="quarter" idx="13"/>
          </p:nvPr>
        </p:nvSpPr>
        <p:spPr/>
        <p:txBody>
          <a:bodyPr/>
          <a:lstStyle/>
          <a:p>
            <a:fld id="{8E3943A3-B2DB-469D-BBC2-BB539FDDFBB5}" type="slidenum">
              <a:rPr lang="en-US" smtClean="0"/>
              <a:pPr/>
              <a:t>7</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Dr. Bob Weaber</a:t>
            </a:r>
            <a:endParaRPr lang="en-US"/>
          </a:p>
        </p:txBody>
      </p:sp>
      <p:sp>
        <p:nvSpPr>
          <p:cNvPr id="5" name="Date Placeholder 4"/>
          <p:cNvSpPr>
            <a:spLocks noGrp="1"/>
          </p:cNvSpPr>
          <p:nvPr>
            <p:ph type="dt" idx="11"/>
          </p:nvPr>
        </p:nvSpPr>
        <p:spPr/>
        <p:txBody>
          <a:bodyPr/>
          <a:lstStyle/>
          <a:p>
            <a:fld id="{61F20C11-EE5C-4D11-8977-65504CB2F20C}" type="datetime1">
              <a:rPr lang="en-US" smtClean="0"/>
              <a:pPr/>
              <a:t>9/16/2014</a:t>
            </a:fld>
            <a:endParaRPr lang="en-US"/>
          </a:p>
        </p:txBody>
      </p:sp>
      <p:sp>
        <p:nvSpPr>
          <p:cNvPr id="6" name="Footer Placeholder 5"/>
          <p:cNvSpPr>
            <a:spLocks noGrp="1"/>
          </p:cNvSpPr>
          <p:nvPr>
            <p:ph type="ftr" sz="quarter" idx="12"/>
          </p:nvPr>
        </p:nvSpPr>
        <p:spPr/>
        <p:txBody>
          <a:bodyPr/>
          <a:lstStyle/>
          <a:p>
            <a:r>
              <a:rPr lang="en-US" smtClean="0"/>
              <a:t>Beef Cattle Genetic Improvement</a:t>
            </a:r>
            <a:endParaRPr lang="en-US"/>
          </a:p>
        </p:txBody>
      </p:sp>
      <p:sp>
        <p:nvSpPr>
          <p:cNvPr id="7" name="Slide Number Placeholder 6"/>
          <p:cNvSpPr>
            <a:spLocks noGrp="1"/>
          </p:cNvSpPr>
          <p:nvPr>
            <p:ph type="sldNum" sz="quarter" idx="13"/>
          </p:nvPr>
        </p:nvSpPr>
        <p:spPr/>
        <p:txBody>
          <a:bodyPr/>
          <a:lstStyle/>
          <a:p>
            <a:fld id="{6AE82822-D8D2-42E1-834B-581E9C9A2F59}" type="slidenum">
              <a:rPr lang="en-US" smtClean="0"/>
              <a:pPr/>
              <a:t>38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Dr. Bob Weaber</a:t>
            </a:r>
          </a:p>
        </p:txBody>
      </p:sp>
      <p:sp>
        <p:nvSpPr>
          <p:cNvPr id="5" name="Rectangle 3"/>
          <p:cNvSpPr>
            <a:spLocks noGrp="1" noChangeArrowheads="1"/>
          </p:cNvSpPr>
          <p:nvPr>
            <p:ph type="dt" idx="1"/>
          </p:nvPr>
        </p:nvSpPr>
        <p:spPr>
          <a:ln/>
        </p:spPr>
        <p:txBody>
          <a:bodyPr/>
          <a:lstStyle/>
          <a:p>
            <a:r>
              <a:rPr lang="en-US" smtClean="0"/>
              <a:t>07/31/2010</a:t>
            </a:r>
            <a:endParaRPr lang="en-US"/>
          </a:p>
        </p:txBody>
      </p:sp>
      <p:sp>
        <p:nvSpPr>
          <p:cNvPr id="6" name="Rectangle 6"/>
          <p:cNvSpPr>
            <a:spLocks noGrp="1" noChangeArrowheads="1"/>
          </p:cNvSpPr>
          <p:nvPr>
            <p:ph type="ftr" sz="quarter" idx="4"/>
          </p:nvPr>
        </p:nvSpPr>
        <p:spPr>
          <a:ln/>
        </p:spPr>
        <p:txBody>
          <a:bodyPr/>
          <a:lstStyle/>
          <a:p>
            <a:r>
              <a:rPr lang="en-US" smtClean="0"/>
              <a:t>Beefmaster Symposium-Darr Ag. Res. Center-Springfield, MO</a:t>
            </a:r>
            <a:endParaRPr lang="en-US"/>
          </a:p>
        </p:txBody>
      </p:sp>
      <p:sp>
        <p:nvSpPr>
          <p:cNvPr id="7" name="Rectangle 7"/>
          <p:cNvSpPr>
            <a:spLocks noGrp="1" noChangeArrowheads="1"/>
          </p:cNvSpPr>
          <p:nvPr>
            <p:ph type="sldNum" sz="quarter" idx="5"/>
          </p:nvPr>
        </p:nvSpPr>
        <p:spPr>
          <a:ln/>
        </p:spPr>
        <p:txBody>
          <a:bodyPr/>
          <a:lstStyle/>
          <a:p>
            <a:fld id="{6C7BA00E-3EB6-4D1A-AC6E-373840D6BEEB}" type="slidenum">
              <a:rPr lang="en-US"/>
              <a:pPr/>
              <a:t>8</a:t>
            </a:fld>
            <a:endParaRPr lang="en-US"/>
          </a:p>
        </p:txBody>
      </p:sp>
      <p:sp>
        <p:nvSpPr>
          <p:cNvPr id="319490" name="Rectangle 2"/>
          <p:cNvSpPr>
            <a:spLocks noGrp="1" noRot="1" noChangeAspect="1" noChangeArrowheads="1" noTextEdit="1"/>
          </p:cNvSpPr>
          <p:nvPr>
            <p:ph type="sldImg"/>
          </p:nvPr>
        </p:nvSpPr>
        <p:spPr>
          <a:ln/>
        </p:spPr>
      </p:sp>
      <p:sp>
        <p:nvSpPr>
          <p:cNvPr id="31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Calibri"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Calibri"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Calibri"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9D064E6-B506-44B3-ACE9-FDF5715541E1}" type="slidenum">
              <a:rPr lang="en-US" altLang="en-US" smtClean="0">
                <a:cs typeface="Arial" charset="0"/>
              </a:rPr>
              <a:pPr eaLnBrk="1" hangingPunct="1"/>
              <a:t>14</a:t>
            </a:fld>
            <a:endParaRPr lang="en-US" altLang="en-US" smtClean="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1000" smtClean="0">
                <a:latin typeface="Calibri" pitchFamily="34" charset="0"/>
                <a:ea typeface="ＭＳ Ｐゴシック" pitchFamily="34" charset="-128"/>
              </a:rPr>
              <a:t>This slide summarizes results from a longterm heterosis project completed in the 1970’s comparing production of straightbreds and crosses in all combinations among the Hereford, Angus, and Shorthorn breeds.  </a:t>
            </a:r>
          </a:p>
          <a:p>
            <a:endParaRPr lang="en-US" altLang="en-US" sz="1000" smtClean="0">
              <a:latin typeface="Calibri" pitchFamily="34" charset="0"/>
              <a:ea typeface="ＭＳ Ｐゴシック" pitchFamily="34" charset="-128"/>
            </a:endParaRPr>
          </a:p>
          <a:p>
            <a:r>
              <a:rPr lang="en-US" altLang="en-US" sz="1000" smtClean="0">
                <a:latin typeface="Calibri" pitchFamily="34" charset="0"/>
                <a:ea typeface="ＭＳ Ｐゴシック" pitchFamily="34" charset="-128"/>
              </a:rPr>
              <a:t>Weaning wt per cow exposed was increased 8.5 % by raising cross bred calves.</a:t>
            </a:r>
          </a:p>
          <a:p>
            <a:endParaRPr lang="en-US" altLang="en-US" sz="1000" smtClean="0">
              <a:latin typeface="Calibri" pitchFamily="34" charset="0"/>
              <a:ea typeface="ＭＳ Ｐゴシック" pitchFamily="34" charset="-128"/>
            </a:endParaRPr>
          </a:p>
          <a:p>
            <a:r>
              <a:rPr lang="en-US" altLang="en-US" sz="1000" smtClean="0">
                <a:latin typeface="Calibri" pitchFamily="34" charset="0"/>
                <a:ea typeface="ＭＳ Ｐゴシック" pitchFamily="34" charset="-128"/>
              </a:rPr>
              <a:t>However the greatest advantages of crossbreeding depended on use of crossbred cows.  </a:t>
            </a:r>
          </a:p>
          <a:p>
            <a:r>
              <a:rPr lang="en-US" altLang="en-US" sz="1000" smtClean="0">
                <a:latin typeface="Calibri" pitchFamily="34" charset="0"/>
                <a:ea typeface="ＭＳ Ｐゴシック" pitchFamily="34" charset="-128"/>
              </a:rPr>
              <a:t>Weaning wt per cow exposed was increased 23 % in crossbred cows raising three way cross progeny. More than half of total heterosis effect was dependent on use of crossbred cow to take advantage of their improved reproduction rate and milk production. </a:t>
            </a:r>
          </a:p>
          <a:p>
            <a:endParaRPr lang="en-US" altLang="en-US" sz="1000" smtClean="0">
              <a:latin typeface="Calibri" pitchFamily="34" charset="0"/>
              <a:ea typeface="ＭＳ Ｐゴシック" pitchFamily="34" charset="-128"/>
            </a:endParaRPr>
          </a:p>
          <a:p>
            <a:r>
              <a:rPr lang="en-US" altLang="en-US" sz="1000" smtClean="0">
                <a:latin typeface="Calibri" pitchFamily="34" charset="0"/>
                <a:ea typeface="ＭＳ Ｐゴシック" pitchFamily="34" charset="-128"/>
              </a:rPr>
              <a:t>In addition, longevity was increased, herd life was 1.9 yr longer for F1 cows than for straightbred cows.  Break even cost so production were reduced 10%, these are savings that as essential today as ever, if the beef industry is to remain competitive with other meat products. </a:t>
            </a:r>
          </a:p>
          <a:p>
            <a:pPr lvl="1"/>
            <a:endParaRPr lang="en-US" altLang="en-US" sz="1000" smtClean="0">
              <a:latin typeface="Calibri" pitchFamily="34" charset="0"/>
              <a:ea typeface="ＭＳ Ｐゴシック" pitchFamily="34" charset="-128"/>
            </a:endParaRPr>
          </a:p>
          <a:p>
            <a:pPr lvl="1"/>
            <a:endParaRPr lang="en-US" altLang="en-US" smtClean="0">
              <a:latin typeface="Calibri"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Calibri" pitchFamily="34" charset="0"/>
              <a:ea typeface="ＭＳ Ｐゴシック" pitchFamily="34" charset="-128"/>
            </a:endParaRPr>
          </a:p>
        </p:txBody>
      </p:sp>
      <p:sp>
        <p:nvSpPr>
          <p:cNvPr id="35844" name="Header Placeholder 3"/>
          <p:cNvSpPr>
            <a:spLocks noGrp="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mtClean="0">
                <a:cs typeface="Arial" charset="0"/>
              </a:rPr>
              <a:t>Robert L. Weaber, Ph.D.</a:t>
            </a:r>
          </a:p>
        </p:txBody>
      </p:sp>
      <p:sp>
        <p:nvSpPr>
          <p:cNvPr id="35845"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mtClean="0">
                <a:cs typeface="Arial" charset="0"/>
              </a:rPr>
              <a:t>6/02/2010</a:t>
            </a:r>
          </a:p>
        </p:txBody>
      </p:sp>
      <p:sp>
        <p:nvSpPr>
          <p:cNvPr id="35846"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mtClean="0">
                <a:cs typeface="Arial" charset="0"/>
              </a:rPr>
              <a:t>Beef Production and Recording Technical Session - 37th ICAR Session - Riga, Latvia</a:t>
            </a:r>
          </a:p>
        </p:txBody>
      </p:sp>
      <p:sp>
        <p:nvSpPr>
          <p:cNvPr id="35847" name="Slide Number Placeholder 6"/>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73C2DAC3-A5B8-4BC4-939E-CC303957C70A}" type="slidenum">
              <a:rPr lang="en-US" altLang="en-US" smtClean="0">
                <a:cs typeface="Arial" charset="0"/>
              </a:rPr>
              <a:pPr eaLnBrk="1" hangingPunct="1"/>
              <a:t>16</a:t>
            </a:fld>
            <a:endParaRPr lang="en-US"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685800" y="990601"/>
            <a:ext cx="7772400" cy="2609850"/>
          </a:xfrm>
        </p:spPr>
        <p:txBody>
          <a:bodyPr anchor="b" anchorCtr="0">
            <a:noAutofit/>
            <a:scene3d>
              <a:camera prst="orthographicFront"/>
              <a:lightRig rig="soft" dir="t">
                <a:rot lat="0" lon="0" rev="2100000"/>
              </a:lightRig>
            </a:scene3d>
            <a:sp3d prstMaterial="matte">
              <a:bevelT w="38100" h="38100"/>
              <a:contourClr>
                <a:srgbClr val="FFFFFF"/>
              </a:contourClr>
            </a:sp3d>
          </a:bodyPr>
          <a:lstStyle>
            <a:lvl1pPr algn="ctr">
              <a:defRPr lang="en-US" sz="5800" dirty="0" smtClean="0">
                <a:ln w="9525">
                  <a:noFill/>
                </a:ln>
                <a:effectLst>
                  <a:outerShdw blurRad="50800" dist="38100" dir="8220000" algn="tl" rotWithShape="0">
                    <a:srgbClr val="000000">
                      <a:alpha val="40000"/>
                    </a:srgbClr>
                  </a:outerShdw>
                </a:effectLst>
              </a:defRPr>
            </a:lvl1pPr>
          </a:lstStyle>
          <a:p>
            <a:r>
              <a:rPr lang="en-US" smtClean="0"/>
              <a:t>Click to edit Master title style</a:t>
            </a:r>
            <a:endParaRPr lang="en-US" dirty="0"/>
          </a:p>
        </p:txBody>
      </p:sp>
      <p:sp>
        <p:nvSpPr>
          <p:cNvPr id="24" name="Rectangle 26"/>
          <p:cNvSpPr>
            <a:spLocks noGrp="1"/>
          </p:cNvSpPr>
          <p:nvPr>
            <p:ph type="subTitle" idx="1"/>
          </p:nvPr>
        </p:nvSpPr>
        <p:spPr>
          <a:xfrm>
            <a:off x="1371600" y="3657600"/>
            <a:ext cx="6400800" cy="1967089"/>
          </a:xfrm>
        </p:spPr>
        <p:txBody>
          <a:bodyPr>
            <a:normAutofit/>
          </a:bodyPr>
          <a:lstStyle>
            <a:lvl1pPr marL="0" indent="0" algn="ctr">
              <a:buNone/>
              <a:defRPr lang="en-US" sz="3000" b="0">
                <a:solidFill>
                  <a:schemeClr val="tx2"/>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a:xfrm>
            <a:off x="457200" y="6476999"/>
            <a:ext cx="1066800" cy="244475"/>
          </a:xfrm>
        </p:spPr>
        <p:txBody>
          <a:bodyPr/>
          <a:lstStyle>
            <a:lvl1pPr>
              <a:defRPr lang="en-US" smtClean="0"/>
            </a:lvl1pPr>
          </a:lstStyle>
          <a:p>
            <a:pPr>
              <a:defRPr/>
            </a:pPr>
            <a:fld id="{31C75F2E-4094-4703-9B55-EBFCEC34B8B3}" type="datetime1">
              <a:rPr lang="en-US" smtClean="0"/>
              <a:pPr>
                <a:defRPr/>
              </a:pPr>
              <a:t>9/16/2014</a:t>
            </a:fld>
            <a:endParaRPr lang="en-US"/>
          </a:p>
        </p:txBody>
      </p:sp>
      <p:sp>
        <p:nvSpPr>
          <p:cNvPr id="9" name="Rectangle 14"/>
          <p:cNvSpPr>
            <a:spLocks noGrp="1"/>
          </p:cNvSpPr>
          <p:nvPr>
            <p:ph type="sldNum" sz="quarter" idx="11"/>
          </p:nvPr>
        </p:nvSpPr>
        <p:spPr>
          <a:xfrm>
            <a:off x="8001000" y="6476999"/>
            <a:ext cx="685800" cy="244475"/>
          </a:xfrm>
        </p:spPr>
        <p:txBody>
          <a:bodyPr/>
          <a:lstStyle>
            <a:lvl1pPr>
              <a:defRPr lang="en-US" smtClean="0"/>
            </a:lvl1pPr>
          </a:lstStyle>
          <a:p>
            <a:pPr>
              <a:defRPr/>
            </a:pPr>
            <a:fld id="{6BF35A52-45C7-484C-9026-03F0FF2533E5}" type="slidenum">
              <a:rPr lang="en-US" smtClean="0"/>
              <a:pPr>
                <a:defRPr/>
              </a:pPr>
              <a:t>‹#›</a:t>
            </a:fld>
            <a:endParaRPr lang="en-US"/>
          </a:p>
        </p:txBody>
      </p:sp>
      <p:sp>
        <p:nvSpPr>
          <p:cNvPr id="25" name="Rectangle 27"/>
          <p:cNvSpPr>
            <a:spLocks noGrp="1"/>
          </p:cNvSpPr>
          <p:nvPr>
            <p:ph type="ftr" sz="quarter" idx="12"/>
          </p:nvPr>
        </p:nvSpPr>
        <p:spPr>
          <a:xfrm>
            <a:off x="1600200" y="6476999"/>
            <a:ext cx="6248400" cy="244475"/>
          </a:xfrm>
        </p:spPr>
        <p:txBody>
          <a:bodyPr/>
          <a:lstStyle>
            <a:lvl1pPr>
              <a:defRPr lang="en-US" smtClean="0"/>
            </a:lvl1pPr>
          </a:lstStyle>
          <a:p>
            <a:pPr>
              <a:defRPr/>
            </a:pP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1DC286-DFAD-44A5-A4CD-328F4B556505}" type="datetime1">
              <a:rPr lang="en-US" smtClean="0"/>
              <a:pPr>
                <a:defRPr/>
              </a:pPr>
              <a:t>9/16/2014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2ADB67-B20D-456D-B745-8E2317863C3E}"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D56E593-A326-4F0B-903D-1B48BD274E3B}" type="datetime1">
              <a:rPr lang="en-US" smtClean="0"/>
              <a:pPr>
                <a:defRPr/>
              </a:pPr>
              <a:t>9/16/2014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B595588-34A8-4704-8B9D-87C0897D022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6781800" cy="1143000"/>
          </a:xfr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p:txBody>
          <a:bodyPr rtlCol="0"/>
          <a:lstStyle>
            <a:lvl1pPr>
              <a:defRPr>
                <a:ea typeface="ＭＳ Ｐゴシック" charset="0"/>
                <a:cs typeface="ＭＳ Ｐゴシック" charset="0"/>
              </a:defRPr>
            </a:lvl1pPr>
          </a:lstStyle>
          <a:p>
            <a:pPr>
              <a:defRPr/>
            </a:pPr>
            <a:endParaRPr lang="en-NZ"/>
          </a:p>
        </p:txBody>
      </p:sp>
      <p:sp>
        <p:nvSpPr>
          <p:cNvPr id="5" name="Rectangle 5"/>
          <p:cNvSpPr>
            <a:spLocks noGrp="1" noChangeArrowheads="1"/>
          </p:cNvSpPr>
          <p:nvPr>
            <p:ph type="ftr" sz="quarter" idx="11"/>
          </p:nvPr>
        </p:nvSpPr>
        <p:spPr/>
        <p:txBody>
          <a:bodyPr/>
          <a:lstStyle>
            <a:lvl1pPr>
              <a:defRPr/>
            </a:lvl1pPr>
          </a:lstStyle>
          <a:p>
            <a:pPr>
              <a:defRPr/>
            </a:pPr>
            <a:endParaRPr lang="en-NZ"/>
          </a:p>
        </p:txBody>
      </p:sp>
      <p:sp>
        <p:nvSpPr>
          <p:cNvPr id="6" name="Rectangle 6"/>
          <p:cNvSpPr>
            <a:spLocks noGrp="1" noChangeArrowheads="1"/>
          </p:cNvSpPr>
          <p:nvPr>
            <p:ph type="sldNum" sz="quarter" idx="12"/>
          </p:nvPr>
        </p:nvSpPr>
        <p:spPr/>
        <p:txBody>
          <a:bodyPr/>
          <a:lstStyle>
            <a:lvl1pPr>
              <a:defRPr/>
            </a:lvl1pPr>
          </a:lstStyle>
          <a:p>
            <a:pPr>
              <a:defRPr/>
            </a:pPr>
            <a:fld id="{79E9C1C1-4E10-454F-9079-FF7EE28E0B62}" type="slidenum">
              <a:rPr lang="en-NZ"/>
              <a:pPr>
                <a:defRPr/>
              </a:pPr>
              <a:t>‹#›</a:t>
            </a:fld>
            <a:endParaRPr lang="en-NZ"/>
          </a:p>
        </p:txBody>
      </p:sp>
    </p:spTree>
    <p:extLst>
      <p:ext uri="{BB962C8B-B14F-4D97-AF65-F5344CB8AC3E}">
        <p14:creationId xmlns:p14="http://schemas.microsoft.com/office/powerpoint/2010/main" xmlns="" val="1401330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400"/>
            <a:ext cx="7162800" cy="12065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600200"/>
            <a:ext cx="3771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219700" y="1600200"/>
            <a:ext cx="3771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152400" y="6477000"/>
            <a:ext cx="1066800" cy="228600"/>
          </a:xfrm>
        </p:spPr>
        <p:txBody>
          <a:bodyPr/>
          <a:lstStyle>
            <a:lvl1pPr>
              <a:defRPr/>
            </a:lvl1pPr>
          </a:lstStyle>
          <a:p>
            <a:r>
              <a:rPr lang="en-US" smtClean="0"/>
              <a:t>08/20/2011</a:t>
            </a:r>
            <a:endParaRPr lang="en-US"/>
          </a:p>
        </p:txBody>
      </p:sp>
      <p:sp>
        <p:nvSpPr>
          <p:cNvPr id="9" name="Footer Placeholder 4"/>
          <p:cNvSpPr>
            <a:spLocks noGrp="1"/>
          </p:cNvSpPr>
          <p:nvPr>
            <p:ph type="ftr" sz="quarter" idx="11"/>
          </p:nvPr>
        </p:nvSpPr>
        <p:spPr>
          <a:xfrm>
            <a:off x="1295400" y="6477000"/>
            <a:ext cx="6477000" cy="228600"/>
          </a:xfrm>
        </p:spPr>
        <p:txBody>
          <a:bodyPr/>
          <a:lstStyle>
            <a:lvl1pPr>
              <a:defRPr/>
            </a:lvl1pPr>
          </a:lstStyle>
          <a:p>
            <a:pPr algn="ctr"/>
            <a:r>
              <a:rPr lang="en-US" smtClean="0"/>
              <a:t>Kansas Simmental Tour - Clay Center, KS</a:t>
            </a:r>
            <a:endParaRPr lang="en-US" dirty="0"/>
          </a:p>
        </p:txBody>
      </p:sp>
      <p:sp>
        <p:nvSpPr>
          <p:cNvPr id="10" name="Slide Number Placeholder 5"/>
          <p:cNvSpPr>
            <a:spLocks noGrp="1"/>
          </p:cNvSpPr>
          <p:nvPr>
            <p:ph type="sldNum" sz="quarter" idx="12"/>
          </p:nvPr>
        </p:nvSpPr>
        <p:spPr>
          <a:xfrm>
            <a:off x="7848600" y="6477000"/>
            <a:ext cx="1143000" cy="228600"/>
          </a:xfrm>
        </p:spPr>
        <p:txBody>
          <a:bodyPr/>
          <a:lstStyle>
            <a:lvl1pPr>
              <a:defRPr/>
            </a:lvl1pPr>
          </a:lstStyle>
          <a:p>
            <a:fld id="{F242548F-17AB-4306-9FDF-4070FA22E7AA}" type="slidenum">
              <a:rPr lang="en-US"/>
              <a:pPr/>
              <a:t>‹#›</a:t>
            </a:fld>
            <a:endParaRPr lang="en-US" dirty="0"/>
          </a:p>
        </p:txBody>
      </p:sp>
    </p:spTree>
    <p:extLst>
      <p:ext uri="{BB962C8B-B14F-4D97-AF65-F5344CB8AC3E}">
        <p14:creationId xmlns:p14="http://schemas.microsoft.com/office/powerpoint/2010/main" xmlns="" val="987411194"/>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idx="1"/>
          </p:nvPr>
        </p:nvSpPr>
        <p:spPr/>
        <p:txBody>
          <a:bodyPr/>
          <a:lstStyle>
            <a:lvl1pPr marL="228600" indent="-228600">
              <a:tabLst/>
              <a:defRPr/>
            </a:lvl1pPr>
            <a:lvl2pPr>
              <a:tabLst/>
              <a:defRPr/>
            </a:lvl2pPr>
            <a:lvl3pPr>
              <a:tabLst/>
              <a:defRPr/>
            </a:lvl3pPr>
            <a:lvl4pPr>
              <a:tabLst/>
              <a:defRPr/>
            </a:lvl4pPr>
            <a:lvl5pPr>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p:cNvSpPr>
          <p:nvPr>
            <p:ph type="dt" sz="half" idx="10"/>
          </p:nvPr>
        </p:nvSpPr>
        <p:spPr/>
        <p:txBody>
          <a:bodyPr/>
          <a:lstStyle/>
          <a:p>
            <a:pPr>
              <a:defRPr/>
            </a:pPr>
            <a:fld id="{046A7C53-6A3E-4AC5-A156-B4255B11596A}" type="datetime1">
              <a:rPr lang="en-US" smtClean="0"/>
              <a:pPr>
                <a:defRPr/>
              </a:pPr>
              <a:t>9/16/2014</a:t>
            </a:fld>
            <a:endParaRPr lang="en-US"/>
          </a:p>
        </p:txBody>
      </p:sp>
      <p:sp>
        <p:nvSpPr>
          <p:cNvPr id="5" name="Rectangle 5"/>
          <p:cNvSpPr>
            <a:spLocks noGrp="1"/>
          </p:cNvSpPr>
          <p:nvPr>
            <p:ph type="ftr" sz="quarter" idx="11"/>
          </p:nvPr>
        </p:nvSpPr>
        <p:spPr/>
        <p:txBody>
          <a:bodyPr/>
          <a:lstStyle/>
          <a:p>
            <a:pPr>
              <a:defRPr/>
            </a:pPr>
            <a:endParaRPr lang="en-US"/>
          </a:p>
        </p:txBody>
      </p:sp>
      <p:sp>
        <p:nvSpPr>
          <p:cNvPr id="6" name="Rectangle 6"/>
          <p:cNvSpPr>
            <a:spLocks noGrp="1"/>
          </p:cNvSpPr>
          <p:nvPr>
            <p:ph type="sldNum" sz="quarter" idx="12"/>
          </p:nvPr>
        </p:nvSpPr>
        <p:spPr/>
        <p:txBody>
          <a:bodyPr/>
          <a:lstStyle/>
          <a:p>
            <a:pPr>
              <a:defRPr/>
            </a:pPr>
            <a:fld id="{CA7BCD62-75FC-4695-AE0E-67FA68913980}"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2"/>
          <p:cNvSpPr>
            <a:spLocks noGrp="1"/>
          </p:cNvSpPr>
          <p:nvPr>
            <p:ph type="title"/>
          </p:nvPr>
        </p:nvSpPr>
        <p:spPr>
          <a:xfrm>
            <a:off x="722313" y="2685391"/>
            <a:ext cx="7772400" cy="3112843"/>
          </a:xfrm>
        </p:spPr>
        <p:txBody>
          <a:bodyPr anchor="t">
            <a:normAutofit/>
          </a:bodyPr>
          <a:lstStyle>
            <a:lvl1pPr algn="ctr">
              <a:buNone/>
              <a:defRPr lang="en-US" sz="6000" b="1" dirty="0">
                <a:solidFill>
                  <a:schemeClr val="tx2">
                    <a:shade val="85000"/>
                    <a:satMod val="150000"/>
                  </a:schemeClr>
                </a:solidFill>
              </a:defRPr>
            </a:lvl1pPr>
          </a:lstStyle>
          <a:p>
            <a:r>
              <a:rPr lang="en-US" smtClean="0"/>
              <a:t>Click to edit Master title style</a:t>
            </a:r>
            <a:endParaRPr lang="en-US" dirty="0"/>
          </a:p>
        </p:txBody>
      </p:sp>
      <p:sp>
        <p:nvSpPr>
          <p:cNvPr id="3" name="Rectangle 3"/>
          <p:cNvSpPr>
            <a:spLocks noGrp="1"/>
          </p:cNvSpPr>
          <p:nvPr>
            <p:ph type="body" idx="1"/>
          </p:nvPr>
        </p:nvSpPr>
        <p:spPr>
          <a:xfrm>
            <a:off x="722313" y="1128932"/>
            <a:ext cx="7772400" cy="1509712"/>
          </a:xfrm>
        </p:spPr>
        <p:txBody>
          <a:bodyPr anchor="b">
            <a:normAutofit/>
          </a:bodyPr>
          <a:lstStyle>
            <a:lvl1pPr algn="ctr">
              <a:buNone/>
              <a:defRPr lang="en-US" sz="24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p:txBody>
          <a:bodyPr/>
          <a:lstStyle/>
          <a:p>
            <a:pPr>
              <a:defRPr/>
            </a:pPr>
            <a:fld id="{6BD0000F-C386-4B26-BCA4-DF16B9E96337}" type="datetime1">
              <a:rPr lang="en-US" smtClean="0"/>
              <a:pPr>
                <a:defRPr/>
              </a:pPr>
              <a:t>9/16/2014</a:t>
            </a:fld>
            <a:endParaRPr lang="en-US"/>
          </a:p>
        </p:txBody>
      </p:sp>
      <p:sp>
        <p:nvSpPr>
          <p:cNvPr id="5" name="Rectangle 5"/>
          <p:cNvSpPr>
            <a:spLocks noGrp="1"/>
          </p:cNvSpPr>
          <p:nvPr>
            <p:ph type="ftr" sz="quarter" idx="11"/>
          </p:nvPr>
        </p:nvSpPr>
        <p:spPr/>
        <p:txBody>
          <a:bodyPr/>
          <a:lstStyle/>
          <a:p>
            <a:pPr>
              <a:defRPr/>
            </a:pPr>
            <a:endParaRPr lang="en-US"/>
          </a:p>
        </p:txBody>
      </p:sp>
      <p:sp>
        <p:nvSpPr>
          <p:cNvPr id="6" name="Rectangle 6"/>
          <p:cNvSpPr>
            <a:spLocks noGrp="1"/>
          </p:cNvSpPr>
          <p:nvPr>
            <p:ph type="sldNum" sz="quarter" idx="12"/>
          </p:nvPr>
        </p:nvSpPr>
        <p:spPr/>
        <p:txBody>
          <a:bodyPr/>
          <a:lstStyle/>
          <a:p>
            <a:pPr>
              <a:defRPr/>
            </a:pPr>
            <a:fld id="{84998ABE-7373-4B39-AC17-CB9836BF958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dt" sz="half" idx="10"/>
          </p:nvPr>
        </p:nvSpPr>
        <p:spPr/>
        <p:txBody>
          <a:bodyPr/>
          <a:lstStyle/>
          <a:p>
            <a:pPr>
              <a:defRPr/>
            </a:pPr>
            <a:fld id="{634C5353-3547-42A2-BA1A-41E7D0E4D3F7}" type="datetime1">
              <a:rPr lang="en-US" smtClean="0"/>
              <a:pPr>
                <a:defRPr/>
              </a:pPr>
              <a:t>9/16/2014</a:t>
            </a:fld>
            <a:endParaRPr lang="en-US"/>
          </a:p>
        </p:txBody>
      </p:sp>
      <p:sp>
        <p:nvSpPr>
          <p:cNvPr id="6" name="Rectangle 5"/>
          <p:cNvSpPr>
            <a:spLocks noGrp="1"/>
          </p:cNvSpPr>
          <p:nvPr>
            <p:ph type="ftr" sz="quarter" idx="11"/>
          </p:nvPr>
        </p:nvSpPr>
        <p:spPr/>
        <p:txBody>
          <a:bodyPr/>
          <a:lstStyle/>
          <a:p>
            <a:pPr>
              <a:defRPr/>
            </a:pPr>
            <a:endParaRPr lang="en-US"/>
          </a:p>
        </p:txBody>
      </p:sp>
      <p:sp>
        <p:nvSpPr>
          <p:cNvPr id="7" name="Rectangle 6"/>
          <p:cNvSpPr>
            <a:spLocks noGrp="1"/>
          </p:cNvSpPr>
          <p:nvPr>
            <p:ph type="sldNum" sz="quarter" idx="12"/>
          </p:nvPr>
        </p:nvSpPr>
        <p:spPr/>
        <p:txBody>
          <a:bodyPr/>
          <a:lstStyle/>
          <a:p>
            <a:pPr>
              <a:defRPr/>
            </a:pPr>
            <a:fld id="{A95E4CCF-8E70-4E04-A02A-7A7D7A4B886C}"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Rectangle 2"/>
          <p:cNvSpPr>
            <a:spLocks noGrp="1"/>
          </p:cNvSpPr>
          <p:nvPr>
            <p:ph type="body" idx="1"/>
          </p:nvPr>
        </p:nvSpPr>
        <p:spPr>
          <a:xfrm>
            <a:off x="457200" y="1535113"/>
            <a:ext cx="4040188"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p:cNvSpPr>
          <p:nvPr>
            <p:ph type="body" sz="quarter" idx="3"/>
          </p:nvPr>
        </p:nvSpPr>
        <p:spPr>
          <a:xfrm>
            <a:off x="4645025" y="1535113"/>
            <a:ext cx="4041775" cy="639762"/>
          </a:xfrm>
        </p:spPr>
        <p:txBody>
          <a:bodyPr anchor="b">
            <a:noAutofit/>
          </a:bodyPr>
          <a:lstStyle>
            <a:lvl1pPr marL="0" indent="0" algn="l">
              <a:buNone/>
              <a:defRPr sz="22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p:cNvSpPr>
          <p:nvPr>
            <p:ph type="dt" sz="half" idx="10"/>
          </p:nvPr>
        </p:nvSpPr>
        <p:spPr/>
        <p:txBody>
          <a:bodyPr/>
          <a:lstStyle/>
          <a:p>
            <a:pPr>
              <a:defRPr/>
            </a:pPr>
            <a:fld id="{C158EDB5-1E31-47FB-BD9E-D36A0F2DE470}" type="datetime1">
              <a:rPr lang="en-US" smtClean="0"/>
              <a:pPr>
                <a:defRPr/>
              </a:pPr>
              <a:t>9/16/2014</a:t>
            </a:fld>
            <a:endParaRPr lang="en-US"/>
          </a:p>
        </p:txBody>
      </p:sp>
      <p:sp>
        <p:nvSpPr>
          <p:cNvPr id="8" name="Rectangle 7"/>
          <p:cNvSpPr>
            <a:spLocks noGrp="1"/>
          </p:cNvSpPr>
          <p:nvPr>
            <p:ph type="ftr" sz="quarter" idx="11"/>
          </p:nvPr>
        </p:nvSpPr>
        <p:spPr/>
        <p:txBody>
          <a:bodyPr/>
          <a:lstStyle/>
          <a:p>
            <a:pPr>
              <a:defRPr/>
            </a:pPr>
            <a:endParaRPr lang="en-US"/>
          </a:p>
        </p:txBody>
      </p:sp>
      <p:sp>
        <p:nvSpPr>
          <p:cNvPr id="9" name="Rectangle 8"/>
          <p:cNvSpPr>
            <a:spLocks noGrp="1"/>
          </p:cNvSpPr>
          <p:nvPr>
            <p:ph type="sldNum" sz="quarter" idx="12"/>
          </p:nvPr>
        </p:nvSpPr>
        <p:spPr/>
        <p:txBody>
          <a:bodyPr/>
          <a:lstStyle/>
          <a:p>
            <a:pPr>
              <a:defRPr/>
            </a:pPr>
            <a:fld id="{6C2D4F38-F88E-4E12-9E3F-44F3430EB478}"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pPr>
              <a:defRPr/>
            </a:pPr>
            <a:fld id="{3AC99590-7D96-4549-9275-5922AFBEF31C}" type="datetime1">
              <a:rPr lang="en-US" smtClean="0"/>
              <a:pPr>
                <a:defRPr/>
              </a:pPr>
              <a:t>9/16/2014</a:t>
            </a:fld>
            <a:endParaRPr lang="en-US"/>
          </a:p>
        </p:txBody>
      </p:sp>
      <p:sp>
        <p:nvSpPr>
          <p:cNvPr id="4" name="Rectangle 4"/>
          <p:cNvSpPr>
            <a:spLocks noGrp="1"/>
          </p:cNvSpPr>
          <p:nvPr>
            <p:ph type="ftr" sz="quarter" idx="11"/>
          </p:nvPr>
        </p:nvSpPr>
        <p:spPr/>
        <p:txBody>
          <a:bodyPr/>
          <a:lstStyle/>
          <a:p>
            <a:pPr>
              <a:defRPr/>
            </a:pPr>
            <a:endParaRPr lang="en-US"/>
          </a:p>
        </p:txBody>
      </p:sp>
      <p:sp>
        <p:nvSpPr>
          <p:cNvPr id="5" name="Rectangle 5"/>
          <p:cNvSpPr>
            <a:spLocks noGrp="1"/>
          </p:cNvSpPr>
          <p:nvPr>
            <p:ph type="sldNum" sz="quarter" idx="12"/>
          </p:nvPr>
        </p:nvSpPr>
        <p:spPr/>
        <p:txBody>
          <a:bodyPr/>
          <a:lstStyle/>
          <a:p>
            <a:pPr>
              <a:defRPr/>
            </a:pPr>
            <a:fld id="{E4DD93FC-B2D1-4979-A6CB-46FEDAC17B47}"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pPr>
              <a:defRPr/>
            </a:pPr>
            <a:fld id="{18BA2EEE-9F22-4EF4-92B1-C470368E96FE}" type="datetime1">
              <a:rPr lang="en-US" smtClean="0"/>
              <a:pPr>
                <a:defRPr/>
              </a:pPr>
              <a:t>9/16/2014</a:t>
            </a:fld>
            <a:endParaRPr lang="en-US"/>
          </a:p>
        </p:txBody>
      </p:sp>
      <p:sp>
        <p:nvSpPr>
          <p:cNvPr id="3" name="Rectangle 3"/>
          <p:cNvSpPr>
            <a:spLocks noGrp="1"/>
          </p:cNvSpPr>
          <p:nvPr>
            <p:ph type="ftr" sz="quarter" idx="11"/>
          </p:nvPr>
        </p:nvSpPr>
        <p:spPr/>
        <p:txBody>
          <a:bodyPr/>
          <a:lstStyle/>
          <a:p>
            <a:pPr>
              <a:defRPr/>
            </a:pPr>
            <a:endParaRPr lang="en-US"/>
          </a:p>
        </p:txBody>
      </p:sp>
      <p:sp>
        <p:nvSpPr>
          <p:cNvPr id="4" name="Rectangle 4"/>
          <p:cNvSpPr>
            <a:spLocks noGrp="1"/>
          </p:cNvSpPr>
          <p:nvPr>
            <p:ph type="sldNum" sz="quarter" idx="12"/>
          </p:nvPr>
        </p:nvSpPr>
        <p:spPr/>
        <p:txBody>
          <a:bodyPr/>
          <a:lstStyle/>
          <a:p>
            <a:pPr>
              <a:defRPr/>
            </a:pPr>
            <a:fld id="{18AF33DD-E604-4511-BB2A-9AFDCE176A7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3050"/>
            <a:ext cx="3008313" cy="1162050"/>
          </a:xfrm>
        </p:spPr>
        <p:txBody>
          <a:bodyPr anchor="b">
            <a:normAutofit/>
          </a:bodyPr>
          <a:lstStyle>
            <a:lvl1pPr algn="ctr">
              <a:defRPr sz="24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a:p>
        </p:txBody>
      </p:sp>
      <p:sp>
        <p:nvSpPr>
          <p:cNvPr id="3" name="Rectangl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body" sz="half" idx="2"/>
          </p:nvPr>
        </p:nvSpPr>
        <p:spPr>
          <a:xfrm>
            <a:off x="457200" y="1435100"/>
            <a:ext cx="3008313" cy="4691063"/>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pPr>
              <a:defRPr/>
            </a:pPr>
            <a:fld id="{09F335C8-A7A8-43AB-ABCD-36AB9ED3949B}" type="datetime1">
              <a:rPr lang="en-US" smtClean="0"/>
              <a:pPr>
                <a:defRPr/>
              </a:pPr>
              <a:t>9/16/2014</a:t>
            </a:fld>
            <a:endParaRPr lang="en-US"/>
          </a:p>
        </p:txBody>
      </p:sp>
      <p:sp>
        <p:nvSpPr>
          <p:cNvPr id="6" name="Rectangle 5"/>
          <p:cNvSpPr>
            <a:spLocks noGrp="1"/>
          </p:cNvSpPr>
          <p:nvPr>
            <p:ph type="ftr" sz="quarter" idx="11"/>
          </p:nvPr>
        </p:nvSpPr>
        <p:spPr/>
        <p:txBody>
          <a:bodyPr/>
          <a:lstStyle/>
          <a:p>
            <a:pPr>
              <a:defRPr/>
            </a:pPr>
            <a:endParaRPr lang="en-US"/>
          </a:p>
        </p:txBody>
      </p:sp>
      <p:sp>
        <p:nvSpPr>
          <p:cNvPr id="7" name="Rectangle 6"/>
          <p:cNvSpPr>
            <a:spLocks noGrp="1"/>
          </p:cNvSpPr>
          <p:nvPr>
            <p:ph type="sldNum" sz="quarter" idx="12"/>
          </p:nvPr>
        </p:nvSpPr>
        <p:spPr/>
        <p:txBody>
          <a:bodyPr/>
          <a:lstStyle/>
          <a:p>
            <a:pPr>
              <a:defRPr/>
            </a:pPr>
            <a:fld id="{770A0998-AB46-43E5-80D2-D84FFAC6A736}"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27729" y="1062637"/>
            <a:ext cx="4599432" cy="3977640"/>
          </a:xfrm>
          <a:prstGeom prst="rect">
            <a:avLst/>
          </a:prstGeom>
          <a:solidFill>
            <a:schemeClr val="tx2">
              <a:shade val="15000"/>
            </a:schemeClr>
          </a:solidFill>
          <a:ln w="63500">
            <a:noFill/>
            <a:miter lim="800000"/>
          </a:ln>
          <a:effectLst>
            <a:outerShdw blurRad="63500" dist="25400" dir="7200000" algn="t" rotWithShape="0">
              <a:prstClr val="black">
                <a:alpha val="45000"/>
              </a:prstClr>
            </a:outerShdw>
          </a:effectLst>
        </p:spPr>
        <p:style>
          <a:lnRef idx="3">
            <a:schemeClr val="lt1"/>
          </a:lnRef>
          <a:fillRef idx="1">
            <a:schemeClr val="accent6"/>
          </a:fillRef>
          <a:effectRef idx="1">
            <a:schemeClr val="accent6"/>
          </a:effectRef>
          <a:fontRef idx="minor">
            <a:schemeClr val="lt1"/>
          </a:fontRef>
        </p:style>
        <p:txBody>
          <a:bodyPr lIns="45720" rIns="45720" rtlCol="0" anchor="ctr">
            <a:normAutofit/>
          </a:bodyPr>
          <a:lstStyle/>
          <a:p>
            <a:pPr marL="0" indent="-274320" algn="l">
              <a:buClr>
                <a:schemeClr val="accent1"/>
              </a:buClr>
              <a:buSzPct val="80000"/>
              <a:buFont typeface="Wingdings 2" pitchFamily="18" charset="2"/>
              <a:buNone/>
            </a:pPr>
            <a:endParaRPr lang="en-US" sz="2000">
              <a:solidFill>
                <a:schemeClr val="lt1"/>
              </a:solidFill>
              <a:latin typeface="+mn-lt"/>
              <a:ea typeface="+mn-ea"/>
              <a:cs typeface="+mn-cs"/>
            </a:endParaRPr>
          </a:p>
        </p:txBody>
      </p:sp>
      <p:sp>
        <p:nvSpPr>
          <p:cNvPr id="2" name="Rectangle 2"/>
          <p:cNvSpPr>
            <a:spLocks noGrp="1"/>
          </p:cNvSpPr>
          <p:nvPr>
            <p:ph type="title"/>
          </p:nvPr>
        </p:nvSpPr>
        <p:spPr>
          <a:xfrm>
            <a:off x="5514536" y="4343400"/>
            <a:ext cx="3048000" cy="709858"/>
          </a:xfrm>
        </p:spPr>
        <p:txBody>
          <a:bodyPr anchor="t">
            <a:noAutofit/>
          </a:bodyPr>
          <a:lstStyle>
            <a:lvl1pPr algn="l">
              <a:buNone/>
              <a:defRPr sz="2200" b="1">
                <a:solidFill>
                  <a:schemeClr val="tx2"/>
                </a:solidFill>
                <a:effectLst>
                  <a:outerShdw blurRad="38100" dist="25400" dir="8220000" algn="tr" rotWithShape="0">
                    <a:prstClr val="black">
                      <a:alpha val="35000"/>
                    </a:prstClr>
                  </a:outerShdw>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739645" y="1222657"/>
            <a:ext cx="4575601" cy="3657600"/>
          </a:xfrm>
          <a:solidFill>
            <a:schemeClr val="tx2">
              <a:shade val="75000"/>
            </a:schemeClr>
          </a:solidFill>
          <a:ln w="63500">
            <a:noFill/>
            <a:miter lim="800000"/>
          </a:ln>
          <a:effectLst/>
        </p:spPr>
        <p:style>
          <a:lnRef idx="3">
            <a:schemeClr val="lt1"/>
          </a:lnRef>
          <a:fillRef idx="1">
            <a:schemeClr val="accent6"/>
          </a:fillRef>
          <a:effectRef idx="1">
            <a:schemeClr val="accent6"/>
          </a:effectRef>
          <a:fontRef idx="minor">
            <a:schemeClr val="lt1"/>
          </a:fontRef>
        </p:style>
        <p:txBody>
          <a:bodyPr/>
          <a:lstStyle>
            <a:lvl1pPr>
              <a:buNone/>
              <a:defRPr sz="3200"/>
            </a:lvl1pPr>
          </a:lstStyle>
          <a:p>
            <a:r>
              <a:rPr lang="en-US" sz="2000" smtClean="0"/>
              <a:t>Click icon to add picture</a:t>
            </a:r>
            <a:endParaRPr lang="en-US" sz="2000" dirty="0"/>
          </a:p>
        </p:txBody>
      </p:sp>
      <p:sp>
        <p:nvSpPr>
          <p:cNvPr id="4" name="Rectangle 4"/>
          <p:cNvSpPr>
            <a:spLocks noGrp="1"/>
          </p:cNvSpPr>
          <p:nvPr>
            <p:ph type="body" sz="half" idx="2"/>
          </p:nvPr>
        </p:nvSpPr>
        <p:spPr>
          <a:xfrm>
            <a:off x="5514536" y="1371600"/>
            <a:ext cx="3044952" cy="2930086"/>
          </a:xfrm>
        </p:spPr>
        <p:txBody>
          <a:bodyPr bIns="0" anchor="b">
            <a:normAutofit/>
          </a:bodyPr>
          <a:lstStyle>
            <a:lvl1pPr marL="0" marR="0" indent="0" algn="l">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pPr>
              <a:defRPr/>
            </a:pPr>
            <a:fld id="{F0B22B9F-EA71-4D8C-B092-770F6BB7ACC8}" type="datetime1">
              <a:rPr lang="en-US" smtClean="0"/>
              <a:pPr>
                <a:defRPr/>
              </a:pPr>
              <a:t>9/16/2014</a:t>
            </a:fld>
            <a:endParaRPr lang="en-US"/>
          </a:p>
        </p:txBody>
      </p:sp>
      <p:sp>
        <p:nvSpPr>
          <p:cNvPr id="6" name="Rectangle 6"/>
          <p:cNvSpPr>
            <a:spLocks noGrp="1"/>
          </p:cNvSpPr>
          <p:nvPr>
            <p:ph type="ftr" sz="quarter" idx="11"/>
          </p:nvPr>
        </p:nvSpPr>
        <p:spPr/>
        <p:txBody>
          <a:bodyPr/>
          <a:lstStyle/>
          <a:p>
            <a:pPr>
              <a:defRPr/>
            </a:pPr>
            <a:endParaRPr lang="en-US"/>
          </a:p>
        </p:txBody>
      </p:sp>
      <p:sp>
        <p:nvSpPr>
          <p:cNvPr id="7" name="Rectangle 7"/>
          <p:cNvSpPr>
            <a:spLocks noGrp="1"/>
          </p:cNvSpPr>
          <p:nvPr>
            <p:ph type="sldNum" sz="quarter" idx="12"/>
          </p:nvPr>
        </p:nvSpPr>
        <p:spPr/>
        <p:txBody>
          <a:bodyPr/>
          <a:lstStyle/>
          <a:p>
            <a:pPr>
              <a:defRPr/>
            </a:pPr>
            <a:fld id="{605CF347-E802-437F-B491-0B0098F055B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ctangle 10"/>
          <p:cNvSpPr>
            <a:spLocks noGrp="1"/>
          </p:cNvSpPr>
          <p:nvPr>
            <p:ph type="title"/>
          </p:nvPr>
        </p:nvSpPr>
        <p:spPr>
          <a:xfrm>
            <a:off x="457200" y="304800"/>
            <a:ext cx="8229600" cy="1143000"/>
          </a:xfrm>
          <a:prstGeom prst="rect">
            <a:avLst/>
          </a:prstGeom>
        </p:spPr>
        <p:txBody>
          <a:bodyPr anchor="ctr" anchorCtr="0">
            <a:normAutofit/>
          </a:bodyPr>
          <a:lstStyle/>
          <a:p>
            <a:r>
              <a:rPr lang="en-US" smtClean="0"/>
              <a:t>Click to edit Master title style</a:t>
            </a:r>
            <a:endParaRPr lang="en-US" dirty="0"/>
          </a:p>
        </p:txBody>
      </p:sp>
      <p:sp>
        <p:nvSpPr>
          <p:cNvPr id="5" name="Rectangle 11"/>
          <p:cNvSpPr>
            <a:spLocks noGrp="1"/>
          </p:cNvSpPr>
          <p:nvPr>
            <p:ph type="body" idx="1"/>
          </p:nvPr>
        </p:nvSpPr>
        <p:spPr>
          <a:xfrm>
            <a:off x="457200" y="1600200"/>
            <a:ext cx="8229600" cy="4800600"/>
          </a:xfrm>
          <a:prstGeom prst="rect">
            <a:avLst/>
          </a:prstGeom>
        </p:spPr>
        <p:txBody>
          <a:bodyPr lIns="45720" rIns="4572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Rectangle 22"/>
          <p:cNvSpPr>
            <a:spLocks noGrp="1"/>
          </p:cNvSpPr>
          <p:nvPr>
            <p:ph type="dt" sz="half" idx="2"/>
          </p:nvPr>
        </p:nvSpPr>
        <p:spPr>
          <a:xfrm>
            <a:off x="457200" y="6476999"/>
            <a:ext cx="838200" cy="244475"/>
          </a:xfrm>
          <a:prstGeom prst="rect">
            <a:avLst/>
          </a:prstGeom>
        </p:spPr>
        <p:txBody>
          <a:bodyPr anchor="b" anchorCtr="0"/>
          <a:lstStyle>
            <a:lvl1pPr>
              <a:defRPr lang="en-US" sz="1200" smtClean="0">
                <a:solidFill>
                  <a:schemeClr val="tx2"/>
                </a:solidFill>
                <a:latin typeface="+mn-lt"/>
                <a:ea typeface="+mn-lt"/>
                <a:cs typeface="+mn-lt"/>
              </a:defRPr>
            </a:lvl1pPr>
          </a:lstStyle>
          <a:p>
            <a:pPr>
              <a:defRPr/>
            </a:pPr>
            <a:fld id="{897EA33A-3247-4603-9623-46B57C0DAEE9}" type="datetime1">
              <a:rPr lang="en-US" smtClean="0"/>
              <a:pPr>
                <a:defRPr/>
              </a:pPr>
              <a:t>9/16/2014</a:t>
            </a:fld>
            <a:endParaRPr lang="en-US"/>
          </a:p>
        </p:txBody>
      </p:sp>
      <p:sp>
        <p:nvSpPr>
          <p:cNvPr id="18" name="Rectangle 18"/>
          <p:cNvSpPr>
            <a:spLocks noGrp="1"/>
          </p:cNvSpPr>
          <p:nvPr>
            <p:ph type="ftr" sz="quarter" idx="3"/>
          </p:nvPr>
        </p:nvSpPr>
        <p:spPr>
          <a:xfrm>
            <a:off x="1447800" y="6476999"/>
            <a:ext cx="6629400" cy="244475"/>
          </a:xfrm>
          <a:prstGeom prst="rect">
            <a:avLst/>
          </a:prstGeom>
        </p:spPr>
        <p:txBody>
          <a:bodyPr anchor="b" anchorCtr="0"/>
          <a:lstStyle>
            <a:lvl1pPr algn="ctr">
              <a:defRPr lang="en-US" sz="1200" smtClean="0">
                <a:solidFill>
                  <a:schemeClr val="tx2"/>
                </a:solidFill>
                <a:latin typeface="+mn-lt"/>
                <a:ea typeface="+mn-lt"/>
                <a:cs typeface="+mn-lt"/>
              </a:defRPr>
            </a:lvl1pPr>
          </a:lstStyle>
          <a:p>
            <a:pPr>
              <a:defRPr/>
            </a:pPr>
            <a:endParaRPr lang="en-US"/>
          </a:p>
        </p:txBody>
      </p:sp>
      <p:sp>
        <p:nvSpPr>
          <p:cNvPr id="13" name="Rectangle 15"/>
          <p:cNvSpPr>
            <a:spLocks noGrp="1"/>
          </p:cNvSpPr>
          <p:nvPr>
            <p:ph type="sldNum" sz="quarter" idx="4"/>
          </p:nvPr>
        </p:nvSpPr>
        <p:spPr>
          <a:xfrm>
            <a:off x="8229600" y="6476999"/>
            <a:ext cx="457200" cy="244475"/>
          </a:xfrm>
          <a:prstGeom prst="rect">
            <a:avLst/>
          </a:prstGeom>
        </p:spPr>
        <p:txBody>
          <a:bodyPr anchor="b" anchorCtr="0"/>
          <a:lstStyle>
            <a:lvl1pPr algn="r">
              <a:defRPr lang="en-US" sz="1200" smtClean="0">
                <a:solidFill>
                  <a:schemeClr val="tx2"/>
                </a:solidFill>
                <a:latin typeface="+mn-lt"/>
                <a:ea typeface="+mn-lt"/>
                <a:cs typeface="+mn-lt"/>
              </a:defRPr>
            </a:lvl1pPr>
          </a:lstStyle>
          <a:p>
            <a:pPr>
              <a:defRPr/>
            </a:pPr>
            <a:fld id="{817B82D3-6F29-47E2-8463-24C2A596858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Lst>
  <p:timing>
    <p:tnLst>
      <p:par>
        <p:cTn id="1" dur="indefinite" restart="never" nodeType="tmRoot"/>
      </p:par>
    </p:tnLst>
  </p:timing>
  <p:txStyles>
    <p:titleStyle>
      <a:defPPr>
        <a:defRPr sz="4400">
          <a:solidFill>
            <a:schemeClr val="tx2">
              <a:shade val="85000"/>
              <a:satMod val="150000"/>
            </a:schemeClr>
          </a:solidFill>
          <a:latin typeface="+mj-lt"/>
          <a:ea typeface="+mj-ea"/>
          <a:cs typeface="+mj-cs"/>
        </a:defRPr>
      </a:defPPr>
      <a:lvl1pPr algn="ctr" eaLnBrk="1" hangingPunct="1">
        <a:buNone/>
        <a:defRPr lang="en-US" sz="4800" b="1" strike="noStrike" kern="1200" cap="none" spc="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lt"/>
          <a:cs typeface="+mj-lt"/>
        </a:defRPr>
      </a:lvl1pPr>
    </p:titleStyle>
    <p:bodyStyle>
      <a:defPPr>
        <a:defRPr>
          <a:solidFill>
            <a:schemeClr val="tx1"/>
          </a:solidFill>
          <a:latin typeface="+mn-lt"/>
          <a:ea typeface="+mn-ea"/>
          <a:cs typeface="+mn-cs"/>
        </a:defRPr>
      </a:defPPr>
      <a:lvl1pPr marL="227013" indent="-227013" algn="l" eaLnBrk="1" hangingPunct="1">
        <a:spcAft>
          <a:spcPts val="600"/>
        </a:spcAft>
        <a:buClr>
          <a:schemeClr val="accent1"/>
        </a:buClr>
        <a:buSzPct val="80000"/>
        <a:buFont typeface="Wingdings 2" pitchFamily="18" charset="2"/>
        <a:buChar char=""/>
        <a:defRPr sz="2800">
          <a:solidFill>
            <a:schemeClr val="tx1"/>
          </a:solidFill>
          <a:latin typeface="+mn-lt"/>
          <a:ea typeface="+mn-lt"/>
          <a:cs typeface="+mn-lt"/>
        </a:defRPr>
      </a:lvl1pPr>
      <a:lvl2pPr marL="460375" indent="-233363" algn="l" eaLnBrk="1" hangingPunct="1">
        <a:spcAft>
          <a:spcPts val="600"/>
        </a:spcAft>
        <a:buClr>
          <a:schemeClr val="tx2"/>
        </a:buClr>
        <a:buFont typeface="Wingdings 2" pitchFamily="18" charset="2"/>
        <a:buChar char=""/>
        <a:defRPr sz="2200">
          <a:solidFill>
            <a:schemeClr val="tx1"/>
          </a:solidFill>
          <a:latin typeface="+mn-lt"/>
          <a:ea typeface="+mn-lt"/>
          <a:cs typeface="+mn-lt"/>
        </a:defRPr>
      </a:lvl2pPr>
      <a:lvl3pPr marL="687388" indent="-227013" algn="l" eaLnBrk="1" hangingPunct="1">
        <a:spcAft>
          <a:spcPts val="600"/>
        </a:spcAft>
        <a:buClr>
          <a:schemeClr val="accent1"/>
        </a:buClr>
        <a:buFont typeface="Wingdings 2" pitchFamily="18" charset="2"/>
        <a:buChar char=""/>
        <a:defRPr sz="2000">
          <a:solidFill>
            <a:schemeClr val="tx1"/>
          </a:solidFill>
          <a:latin typeface="+mn-lt"/>
          <a:ea typeface="+mn-lt"/>
          <a:cs typeface="+mn-lt"/>
        </a:defRPr>
      </a:lvl3pPr>
      <a:lvl4pPr marL="914400" indent="-227013" algn="l" eaLnBrk="1" hangingPunct="1">
        <a:spcAft>
          <a:spcPts val="600"/>
        </a:spcAft>
        <a:buClr>
          <a:schemeClr val="tx2"/>
        </a:buClr>
        <a:buFont typeface="Wingdings 2" pitchFamily="18" charset="2"/>
        <a:buChar char=""/>
        <a:defRPr sz="1800">
          <a:solidFill>
            <a:schemeClr val="tx1"/>
          </a:solidFill>
          <a:latin typeface="+mn-lt"/>
          <a:ea typeface="+mn-lt"/>
          <a:cs typeface="+mn-lt"/>
        </a:defRPr>
      </a:lvl4pPr>
      <a:lvl5pPr marL="1141413" indent="-227013" algn="l" eaLnBrk="1" hangingPunct="1">
        <a:spcAft>
          <a:spcPts val="600"/>
        </a:spcAft>
        <a:buClr>
          <a:schemeClr val="accent1"/>
        </a:buClr>
        <a:buFont typeface="Wingdings 2" pitchFamily="18" charset="2"/>
        <a:buChar char=""/>
        <a:defRPr sz="1800">
          <a:solidFill>
            <a:schemeClr val="tx1"/>
          </a:solidFill>
          <a:latin typeface="+mn-lt"/>
          <a:ea typeface="+mn-lt"/>
          <a:cs typeface="+mn-lt"/>
        </a:defRPr>
      </a:lvl5pPr>
      <a:lvl6pPr marL="1572768" indent="-228600" algn="l" eaLnBrk="1" hangingPunct="1">
        <a:buClr>
          <a:schemeClr val="tx2"/>
        </a:buClr>
        <a:buFont typeface="Wingdings 2" pitchFamily="18" charset="2"/>
        <a:buChar char=""/>
        <a:defRPr lang="en-US" sz="1600" baseline="0" smtClean="0">
          <a:latin typeface="+mn-lt"/>
        </a:defRPr>
      </a:lvl6pPr>
      <a:lvl7pPr marL="1819656" indent="-228600" algn="l" eaLnBrk="1" hangingPunct="1">
        <a:buClr>
          <a:schemeClr val="accent1"/>
        </a:buClr>
        <a:buFont typeface="Wingdings 2" pitchFamily="18" charset="2"/>
        <a:buChar char=""/>
        <a:defRPr lang="en-US" sz="1600" baseline="0" smtClean="0">
          <a:latin typeface="+mn-lt"/>
        </a:defRPr>
      </a:lvl7pPr>
      <a:lvl8pPr marL="2066544" indent="-228600" algn="l" eaLnBrk="1" hangingPunct="1">
        <a:buClr>
          <a:schemeClr val="tx2"/>
        </a:buClr>
        <a:buFont typeface="Wingdings 2" pitchFamily="18" charset="2"/>
        <a:buChar char=""/>
        <a:defRPr sz="1600" baseline="0">
          <a:latin typeface="+mn-lt"/>
        </a:defRPr>
      </a:lvl8pPr>
      <a:lvl9pPr marL="2313432"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package" Target="../embeddings/Microsoft_Office_Word_Document2.doc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hyperlink" Target="mailto:bweaber@k-state.edu"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mailto:mspangler2@unl.edu"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package" Target="../embeddings/Microsoft_Office_Word_Document3.docx"/></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8.xml"/><Relationship Id="rId1" Type="http://schemas.openxmlformats.org/officeDocument/2006/relationships/vmlDrawing" Target="../drawings/vmlDrawing5.vml"/><Relationship Id="rId5" Type="http://schemas.openxmlformats.org/officeDocument/2006/relationships/oleObject" Target="../embeddings/oleObject2.bin"/><Relationship Id="rId4"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Microsoft_Excel_97_-_2004_Worksheet11.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Excel_97_-_2004_Worksheet22.xls"/></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9.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Microsoft_Excel_97_-_2004_Worksheet33.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package" Target="../embeddings/Microsoft_Office_Word_Document5.doc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2.vml"/><Relationship Id="rId5" Type="http://schemas.openxmlformats.org/officeDocument/2006/relationships/oleObject" Target="../embeddings/oleObject6.bin"/><Relationship Id="rId4"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extension.org/pages/18946/archived-beef-cattle-webinars" TargetMode="External"/><Relationship Id="rId2" Type="http://schemas.openxmlformats.org/officeDocument/2006/relationships/hyperlink" Target="http://www.nbcec.org/producers/sire.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asi.k-state.edu/species/beef/research-and-extension/K-State_Across_Breed_EPD_Calculator_Worksheet_2014-2015.xls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762000"/>
            <a:ext cx="7315200" cy="5181600"/>
          </a:xfrm>
        </p:spPr>
        <p:txBody>
          <a:bodyPr rtlCol="0" anchor="ctr">
            <a:scene3d>
              <a:camera prst="orthographicFront"/>
              <a:lightRig rig="soft" dir="t">
                <a:rot lat="0" lon="0" rev="16800000"/>
              </a:lightRig>
            </a:scene3d>
            <a:sp3d prstMaterial="softEdge">
              <a:bevelT w="38100" h="38100"/>
            </a:sp3d>
          </a:bodyPr>
          <a:lstStyle/>
          <a:p>
            <a:pPr eaLnBrk="1" fontAlgn="auto" hangingPunct="1">
              <a:spcBef>
                <a:spcPts val="0"/>
              </a:spcBef>
              <a:spcAft>
                <a:spcPts val="0"/>
              </a:spcAft>
              <a:defRPr/>
            </a:pPr>
            <a:r>
              <a:rPr sz="5400" dirty="0">
                <a:ea typeface="+mj-ea"/>
              </a:rPr>
              <a:t>First must come the blinding realization that no one breed excels in all areas that lead to profitability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p:cNvSpPr>
          <p:nvPr>
            <p:ph type="title"/>
          </p:nvPr>
        </p:nvSpPr>
        <p:spPr/>
        <p:txBody>
          <a:bodyPr rtlCol="0">
            <a:noAutofit/>
          </a:bodyPr>
          <a:lstStyle/>
          <a:p>
            <a:pPr eaLnBrk="1" fontAlgn="auto" hangingPunct="1">
              <a:spcBef>
                <a:spcPts val="0"/>
              </a:spcBef>
              <a:spcAft>
                <a:spcPts val="0"/>
              </a:spcAft>
              <a:defRPr/>
            </a:pPr>
            <a:r>
              <a:rPr sz="6000">
                <a:ln w="9525">
                  <a:noFill/>
                </a:ln>
                <a:effectLst>
                  <a:outerShdw blurRad="50800" dist="38100" dir="8220000" algn="tl" rotWithShape="0">
                    <a:srgbClr val="000000">
                      <a:alpha val="40000"/>
                    </a:srgbClr>
                  </a:outerShdw>
                </a:effectLst>
              </a:rPr>
              <a:t>Heterosis</a:t>
            </a:r>
          </a:p>
        </p:txBody>
      </p:sp>
      <p:sp>
        <p:nvSpPr>
          <p:cNvPr id="8195" name="Content Placeholder 2"/>
          <p:cNvSpPr>
            <a:spLocks noGrp="1"/>
          </p:cNvSpPr>
          <p:nvPr>
            <p:ph idx="1"/>
          </p:nvPr>
        </p:nvSpPr>
        <p:spPr/>
        <p:txBody>
          <a:bodyPr/>
          <a:lstStyle/>
          <a:p>
            <a:pPr eaLnBrk="1" hangingPunct="1">
              <a:spcBef>
                <a:spcPct val="0"/>
              </a:spcBef>
            </a:pPr>
            <a:r>
              <a:rPr lang="en-US" altLang="en-US" sz="3200" smtClean="0"/>
              <a:t>Hybrid Vigor</a:t>
            </a:r>
          </a:p>
          <a:p>
            <a:pPr eaLnBrk="1" hangingPunct="1">
              <a:spcBef>
                <a:spcPct val="0"/>
              </a:spcBef>
            </a:pPr>
            <a:r>
              <a:rPr lang="en-US" altLang="en-US" sz="3200" smtClean="0"/>
              <a:t>Superiority of a crossbred animal as compared to the </a:t>
            </a:r>
            <a:r>
              <a:rPr lang="en-US" altLang="en-US" sz="3200" b="1" smtClean="0">
                <a:solidFill>
                  <a:srgbClr val="00B050"/>
                </a:solidFill>
              </a:rPr>
              <a:t>average</a:t>
            </a:r>
            <a:r>
              <a:rPr lang="en-US" altLang="en-US" sz="3200" smtClean="0"/>
              <a:t> of its straightbred parents</a:t>
            </a:r>
          </a:p>
          <a:p>
            <a:pPr eaLnBrk="1" hangingPunct="1">
              <a:spcBef>
                <a:spcPct val="0"/>
              </a:spcBef>
            </a:pPr>
            <a:r>
              <a:rPr lang="en-US" altLang="en-US" sz="3200" smtClean="0"/>
              <a:t>More divergent parental lines = more heterosis</a:t>
            </a:r>
          </a:p>
          <a:p>
            <a:pPr eaLnBrk="1" hangingPunct="1">
              <a:spcBef>
                <a:spcPct val="0"/>
              </a:spcBef>
            </a:pPr>
            <a:r>
              <a:rPr lang="en-US" altLang="en-US" sz="3200" smtClean="0"/>
              <a:t>NOT available from within breed matings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Grp="1" noChangeArrowheads="1"/>
          </p:cNvSpPr>
          <p:nvPr>
            <p:ph idx="4294967295"/>
          </p:nvPr>
        </p:nvSpPr>
        <p:spPr>
          <a:xfrm>
            <a:off x="457200" y="1600200"/>
            <a:ext cx="8229600" cy="3962400"/>
          </a:xfrm>
        </p:spPr>
        <p:txBody>
          <a:bodyPr>
            <a:spAutoFit/>
          </a:bodyPr>
          <a:lstStyle/>
          <a:p>
            <a:pPr eaLnBrk="1" hangingPunct="1">
              <a:buFont typeface="Wingdings 2" charset="0"/>
              <a:buNone/>
              <a:defRPr/>
            </a:pPr>
            <a:r>
              <a:rPr lang="en-US" sz="2400" u="sng">
                <a:effectLst>
                  <a:outerShdw blurRad="38100" dist="38100" dir="2700000" algn="tl">
                    <a:srgbClr val="69676D"/>
                  </a:outerShdw>
                </a:effectLst>
                <a:latin typeface="Arial" charset="0"/>
                <a:ea typeface="ＭＳ Ｐゴシック" charset="0"/>
                <a:cs typeface="ＭＳ Ｐゴシック" charset="0"/>
              </a:rPr>
              <a:t>Trait</a:t>
            </a:r>
            <a:endParaRPr lang="en-US" sz="2400">
              <a:effectLst>
                <a:outerShdw blurRad="38100" dist="38100" dir="2700000" algn="tl">
                  <a:srgbClr val="69676D"/>
                </a:outerShdw>
              </a:effectLst>
              <a:latin typeface="Arial" charset="0"/>
              <a:ea typeface="ＭＳ Ｐゴシック" charset="0"/>
              <a:cs typeface="ＭＳ Ｐゴシック" charset="0"/>
            </a:endParaRPr>
          </a:p>
          <a:p>
            <a:pPr eaLnBrk="1" hangingPunct="1">
              <a:buFont typeface="Wingdings 2" charset="0"/>
              <a:buNone/>
              <a:defRPr/>
            </a:pPr>
            <a:r>
              <a:rPr lang="en-US" sz="2400">
                <a:effectLst>
                  <a:outerShdw blurRad="38100" dist="38100" dir="2700000" algn="tl">
                    <a:srgbClr val="69676D"/>
                  </a:outerShdw>
                </a:effectLst>
                <a:latin typeface="Arial" charset="0"/>
                <a:ea typeface="ＭＳ Ｐゴシック" charset="0"/>
                <a:cs typeface="ＭＳ Ｐゴシック" charset="0"/>
              </a:rPr>
              <a:t>Reproduction</a:t>
            </a:r>
          </a:p>
          <a:p>
            <a:pPr eaLnBrk="1" hangingPunct="1">
              <a:buFont typeface="Wingdings 2" charset="0"/>
              <a:buNone/>
              <a:defRPr/>
            </a:pPr>
            <a:r>
              <a:rPr lang="en-US" sz="2400">
                <a:effectLst>
                  <a:outerShdw blurRad="38100" dist="38100" dir="2700000" algn="tl">
                    <a:srgbClr val="69676D"/>
                  </a:outerShdw>
                </a:effectLst>
                <a:latin typeface="Arial" charset="0"/>
                <a:ea typeface="ＭＳ Ｐゴシック" charset="0"/>
                <a:cs typeface="ＭＳ Ｐゴシック" charset="0"/>
              </a:rPr>
              <a:t>(fertility)</a:t>
            </a:r>
          </a:p>
          <a:p>
            <a:pPr eaLnBrk="1" hangingPunct="1">
              <a:defRPr/>
            </a:pPr>
            <a:endParaRPr lang="en-US" sz="2400">
              <a:effectLst>
                <a:outerShdw blurRad="38100" dist="38100" dir="2700000" algn="tl">
                  <a:srgbClr val="69676D"/>
                </a:outerShdw>
              </a:effectLst>
              <a:latin typeface="Arial" charset="0"/>
              <a:ea typeface="ＭＳ Ｐゴシック" charset="0"/>
              <a:cs typeface="ＭＳ Ｐゴシック" charset="0"/>
            </a:endParaRPr>
          </a:p>
          <a:p>
            <a:pPr eaLnBrk="1" hangingPunct="1">
              <a:buFont typeface="Wingdings 2" charset="0"/>
              <a:buNone/>
              <a:defRPr/>
            </a:pPr>
            <a:r>
              <a:rPr lang="en-US" sz="2400">
                <a:effectLst>
                  <a:outerShdw blurRad="38100" dist="38100" dir="2700000" algn="tl">
                    <a:srgbClr val="69676D"/>
                  </a:outerShdw>
                </a:effectLst>
                <a:latin typeface="Arial" charset="0"/>
                <a:ea typeface="ＭＳ Ｐゴシック" charset="0"/>
                <a:cs typeface="ＭＳ Ｐゴシック" charset="0"/>
              </a:rPr>
              <a:t>Production</a:t>
            </a:r>
          </a:p>
          <a:p>
            <a:pPr eaLnBrk="1" hangingPunct="1">
              <a:buFont typeface="Wingdings 2" charset="0"/>
              <a:buNone/>
              <a:defRPr/>
            </a:pPr>
            <a:r>
              <a:rPr lang="en-US" sz="2400">
                <a:effectLst>
                  <a:outerShdw blurRad="38100" dist="38100" dir="2700000" algn="tl">
                    <a:srgbClr val="69676D"/>
                  </a:outerShdw>
                </a:effectLst>
                <a:latin typeface="Arial" charset="0"/>
                <a:ea typeface="ＭＳ Ｐゴシック" charset="0"/>
                <a:cs typeface="ＭＳ Ｐゴシック" charset="0"/>
              </a:rPr>
              <a:t>(growth)</a:t>
            </a:r>
          </a:p>
          <a:p>
            <a:pPr eaLnBrk="1" hangingPunct="1">
              <a:defRPr/>
            </a:pPr>
            <a:endParaRPr lang="en-US" sz="2400">
              <a:effectLst>
                <a:outerShdw blurRad="38100" dist="38100" dir="2700000" algn="tl">
                  <a:srgbClr val="69676D"/>
                </a:outerShdw>
              </a:effectLst>
              <a:latin typeface="Arial" charset="0"/>
              <a:ea typeface="ＭＳ Ｐゴシック" charset="0"/>
              <a:cs typeface="ＭＳ Ｐゴシック" charset="0"/>
            </a:endParaRPr>
          </a:p>
          <a:p>
            <a:pPr eaLnBrk="1" hangingPunct="1">
              <a:buFont typeface="Wingdings 2" charset="0"/>
              <a:buNone/>
              <a:defRPr/>
            </a:pPr>
            <a:r>
              <a:rPr lang="en-US" sz="2400">
                <a:effectLst>
                  <a:outerShdw blurRad="38100" dist="38100" dir="2700000" algn="tl">
                    <a:srgbClr val="69676D"/>
                  </a:outerShdw>
                </a:effectLst>
                <a:latin typeface="Arial" charset="0"/>
                <a:ea typeface="ＭＳ Ｐゴシック" charset="0"/>
                <a:cs typeface="ＭＳ Ｐゴシック" charset="0"/>
              </a:rPr>
              <a:t>Product</a:t>
            </a:r>
          </a:p>
          <a:p>
            <a:pPr eaLnBrk="1" hangingPunct="1">
              <a:buFont typeface="Wingdings 2" charset="0"/>
              <a:buNone/>
              <a:defRPr/>
            </a:pPr>
            <a:r>
              <a:rPr lang="en-US" sz="2400">
                <a:effectLst>
                  <a:outerShdw blurRad="38100" dist="38100" dir="2700000" algn="tl">
                    <a:srgbClr val="69676D"/>
                  </a:outerShdw>
                </a:effectLst>
                <a:latin typeface="Arial" charset="0"/>
                <a:ea typeface="ＭＳ Ｐゴシック" charset="0"/>
                <a:cs typeface="ＭＳ Ｐゴシック" charset="0"/>
              </a:rPr>
              <a:t>(carcass)</a:t>
            </a:r>
          </a:p>
        </p:txBody>
      </p:sp>
      <p:sp>
        <p:nvSpPr>
          <p:cNvPr id="5" name="Text Box 4"/>
          <p:cNvSpPr txBox="1">
            <a:spLocks noChangeArrowheads="1"/>
          </p:cNvSpPr>
          <p:nvPr/>
        </p:nvSpPr>
        <p:spPr bwMode="auto">
          <a:xfrm>
            <a:off x="3962400" y="1447800"/>
            <a:ext cx="3841750" cy="410845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defRPr/>
            </a:pPr>
            <a:r>
              <a:rPr lang="en-US" u="sng" smtClean="0">
                <a:effectLst>
                  <a:outerShdw blurRad="38100" dist="38100" dir="2700000" algn="tl">
                    <a:srgbClr val="69676D"/>
                  </a:outerShdw>
                </a:effectLst>
              </a:rPr>
              <a:t>Heritability</a:t>
            </a:r>
            <a:r>
              <a:rPr lang="en-US" smtClean="0">
                <a:effectLst>
                  <a:outerShdw blurRad="38100" dist="38100" dir="2700000" algn="tl">
                    <a:srgbClr val="69676D"/>
                  </a:outerShdw>
                </a:effectLst>
              </a:rPr>
              <a:t>       </a:t>
            </a:r>
            <a:r>
              <a:rPr lang="en-US" u="sng" smtClean="0">
                <a:effectLst>
                  <a:outerShdw blurRad="38100" dist="38100" dir="2700000" algn="tl">
                    <a:srgbClr val="69676D"/>
                  </a:outerShdw>
                </a:effectLst>
              </a:rPr>
              <a:t>Heterosis</a:t>
            </a:r>
          </a:p>
          <a:p>
            <a:pPr eaLnBrk="1" hangingPunct="1">
              <a:defRPr/>
            </a:pPr>
            <a:endParaRPr lang="en-US" smtClean="0"/>
          </a:p>
          <a:p>
            <a:pPr eaLnBrk="1" hangingPunct="1">
              <a:defRPr/>
            </a:pPr>
            <a:r>
              <a:rPr lang="en-US" smtClean="0"/>
              <a:t>    </a:t>
            </a:r>
            <a:r>
              <a:rPr lang="en-US" smtClean="0">
                <a:effectLst>
                  <a:outerShdw blurRad="38100" dist="38100" dir="2700000" algn="tl">
                    <a:srgbClr val="69676D"/>
                  </a:outerShdw>
                </a:effectLst>
              </a:rPr>
              <a:t>Low		   High</a:t>
            </a:r>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r>
              <a:rPr lang="en-US" smtClean="0">
                <a:effectLst>
                  <a:outerShdw blurRad="38100" dist="38100" dir="2700000" algn="tl">
                    <a:srgbClr val="69676D"/>
                  </a:outerShdw>
                </a:effectLst>
              </a:rPr>
              <a:t>   Moderate         Moderate</a:t>
            </a:r>
          </a:p>
          <a:p>
            <a:pPr eaLnBrk="1" hangingPunct="1">
              <a:defRPr/>
            </a:pPr>
            <a:endParaRPr lang="en-US" smtClean="0"/>
          </a:p>
          <a:p>
            <a:pPr eaLnBrk="1" hangingPunct="1">
              <a:defRPr/>
            </a:pPr>
            <a:endParaRPr lang="en-US" smtClean="0"/>
          </a:p>
          <a:p>
            <a:pPr eaLnBrk="1" hangingPunct="1">
              <a:defRPr/>
            </a:pPr>
            <a:endParaRPr lang="en-US" smtClean="0"/>
          </a:p>
          <a:p>
            <a:pPr eaLnBrk="1" hangingPunct="1">
              <a:defRPr/>
            </a:pPr>
            <a:r>
              <a:rPr lang="en-US" smtClean="0">
                <a:effectLst>
                  <a:outerShdw blurRad="38100" dist="38100" dir="2700000" algn="tl">
                    <a:srgbClr val="69676D"/>
                  </a:outerShdw>
                </a:effectLst>
              </a:rPr>
              <a:t>    High                   Low	</a:t>
            </a:r>
          </a:p>
        </p:txBody>
      </p:sp>
      <p:sp>
        <p:nvSpPr>
          <p:cNvPr id="27653" name="Rectangle 5"/>
          <p:cNvSpPr>
            <a:spLocks noGrp="1"/>
          </p:cNvSpPr>
          <p:nvPr>
            <p:ph type="title" idx="4294967295"/>
          </p:nvPr>
        </p:nvSpPr>
        <p:spPr bwMode="auto">
          <a:xfrm>
            <a:off x="457200" y="381000"/>
            <a:ext cx="8229600" cy="1143000"/>
          </a:xfrm>
        </p:spPr>
        <p:txBody>
          <a:bodyPr>
            <a:normAutofit/>
          </a:bodyPr>
          <a:lstStyle/>
          <a:p>
            <a:pPr eaLnBrk="1" hangingPunct="1">
              <a:defRPr/>
            </a:pPr>
            <a:r>
              <a:rPr lang="en-US" dirty="0">
                <a:ea typeface="+mj-ea"/>
              </a:rPr>
              <a:t>Inversely</a:t>
            </a:r>
            <a:r>
              <a:rPr lang="en-US" sz="6000" dirty="0">
                <a:ln>
                  <a:noFill/>
                </a:ln>
                <a:solidFill>
                  <a:srgbClr val="AF8B1E"/>
                </a:solidFill>
                <a:effectLst>
                  <a:outerShdw blurRad="38100" dist="38100" dir="2700000" algn="tl">
                    <a:srgbClr val="FFFFFF"/>
                  </a:outerShdw>
                </a:effectLst>
                <a:latin typeface="Lucida Sans" charset="0"/>
                <a:ea typeface="ＭＳ Ｐゴシック" charset="0"/>
                <a:cs typeface="ＭＳ Ｐゴシック" charset="0"/>
              </a:rPr>
              <a:t> </a:t>
            </a:r>
            <a:r>
              <a:rPr lang="en-US" dirty="0">
                <a:ea typeface="+mj-ea"/>
              </a:rPr>
              <a:t>related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2209800" y="5715000"/>
            <a:ext cx="439261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Book Antiqua" pitchFamily="18" charset="0"/>
              </a:rPr>
              <a:t>Adapted from Cundiff and Gregory, 1999</a:t>
            </a:r>
          </a:p>
        </p:txBody>
      </p:sp>
      <p:sp>
        <p:nvSpPr>
          <p:cNvPr id="3077" name="Rectangle 5"/>
          <p:cNvSpPr>
            <a:spLocks noGrp="1"/>
          </p:cNvSpPr>
          <p:nvPr>
            <p:ph type="title"/>
          </p:nvPr>
        </p:nvSpPr>
        <p:spPr/>
        <p:txBody>
          <a:bodyPr rtlCol="0">
            <a:noAutofit/>
          </a:bodyPr>
          <a:lstStyle/>
          <a:p>
            <a:pPr eaLnBrk="1" fontAlgn="auto" hangingPunct="1">
              <a:spcBef>
                <a:spcPts val="0"/>
              </a:spcBef>
              <a:spcAft>
                <a:spcPts val="0"/>
              </a:spcAft>
              <a:defRPr/>
            </a:pPr>
            <a:r>
              <a:rPr sz="6000">
                <a:ln w="9525">
                  <a:noFill/>
                </a:ln>
                <a:effectLst>
                  <a:outerShdw blurRad="50800" dist="38100" dir="8220000" algn="tl" rotWithShape="0">
                    <a:srgbClr val="000000">
                      <a:alpha val="40000"/>
                    </a:srgbClr>
                  </a:outerShdw>
                </a:effectLst>
              </a:rPr>
              <a:t>Advantages of the crossbred calf</a:t>
            </a:r>
          </a:p>
        </p:txBody>
      </p:sp>
      <p:graphicFrame>
        <p:nvGraphicFramePr>
          <p:cNvPr id="9220" name="Object 2"/>
          <p:cNvGraphicFramePr>
            <a:graphicFrameLocks noGrp="1" noChangeAspect="1"/>
          </p:cNvGraphicFramePr>
          <p:nvPr>
            <p:ph idx="1"/>
          </p:nvPr>
        </p:nvGraphicFramePr>
        <p:xfrm>
          <a:off x="1474788" y="1762125"/>
          <a:ext cx="6194425" cy="4476750"/>
        </p:xfrm>
        <a:graphic>
          <a:graphicData uri="http://schemas.openxmlformats.org/presentationml/2006/ole">
            <p:oleObj spid="_x0000_s9255" name="Document" r:id="rId4" imgW="6194280" imgH="4476845" progId="Word.Document.12">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752600" y="5867400"/>
            <a:ext cx="49228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sz="2000">
                <a:latin typeface="Book Antiqua" pitchFamily="18" charset="0"/>
              </a:rPr>
              <a:t>Adapted from Cundiff and Gregory, 1999.</a:t>
            </a:r>
          </a:p>
        </p:txBody>
      </p:sp>
      <p:sp>
        <p:nvSpPr>
          <p:cNvPr id="4101" name="Rectangle 5"/>
          <p:cNvSpPr>
            <a:spLocks noGrp="1"/>
          </p:cNvSpPr>
          <p:nvPr>
            <p:ph type="title"/>
          </p:nvPr>
        </p:nvSpPr>
        <p:spPr/>
        <p:txBody>
          <a:bodyPr rtlCol="0">
            <a:noAutofit/>
          </a:bodyPr>
          <a:lstStyle/>
          <a:p>
            <a:pPr eaLnBrk="1" fontAlgn="auto" hangingPunct="1">
              <a:spcBef>
                <a:spcPts val="0"/>
              </a:spcBef>
              <a:spcAft>
                <a:spcPts val="0"/>
              </a:spcAft>
              <a:defRPr/>
            </a:pPr>
            <a:r>
              <a:rPr sz="6000" dirty="0">
                <a:ln w="9525">
                  <a:noFill/>
                </a:ln>
                <a:effectLst>
                  <a:outerShdw blurRad="50800" dist="38100" dir="8220000" algn="tl" rotWithShape="0">
                    <a:srgbClr val="000000">
                      <a:alpha val="40000"/>
                    </a:srgbClr>
                  </a:outerShdw>
                </a:effectLst>
              </a:rPr>
              <a:t>Advantages of the crossbred cow</a:t>
            </a:r>
          </a:p>
        </p:txBody>
      </p:sp>
      <p:graphicFrame>
        <p:nvGraphicFramePr>
          <p:cNvPr id="10244" name="Object 2"/>
          <p:cNvGraphicFramePr>
            <a:graphicFrameLocks noGrp="1" noChangeAspect="1"/>
          </p:cNvGraphicFramePr>
          <p:nvPr>
            <p:ph type="tbl" idx="4294967295"/>
          </p:nvPr>
        </p:nvGraphicFramePr>
        <p:xfrm>
          <a:off x="1784350" y="1768475"/>
          <a:ext cx="7359650" cy="4708525"/>
        </p:xfrm>
        <a:graphic>
          <a:graphicData uri="http://schemas.openxmlformats.org/presentationml/2006/ole">
            <p:oleObj spid="_x0000_s10279" name="Document" r:id="rId4" imgW="6509005" imgH="4163559" progId="Word.Document.12">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990600" y="6149975"/>
            <a:ext cx="1668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t>Jenkins, MARC</a:t>
            </a:r>
          </a:p>
        </p:txBody>
      </p:sp>
      <p:sp>
        <p:nvSpPr>
          <p:cNvPr id="45058" name="Title 14"/>
          <p:cNvSpPr>
            <a:spLocks noGrp="1"/>
          </p:cNvSpPr>
          <p:nvPr>
            <p:ph type="title"/>
          </p:nvPr>
        </p:nvSpPr>
        <p:spPr>
          <a:xfrm>
            <a:off x="1828800" y="152400"/>
            <a:ext cx="6934200" cy="1143000"/>
          </a:xfrm>
        </p:spPr>
        <p:txBody>
          <a:bodyPr/>
          <a:lstStyle/>
          <a:p>
            <a:pPr eaLnBrk="1" fontAlgn="auto" hangingPunct="1">
              <a:spcBef>
                <a:spcPts val="0"/>
              </a:spcBef>
              <a:spcAft>
                <a:spcPts val="0"/>
              </a:spcAft>
              <a:defRPr/>
            </a:pPr>
            <a:r>
              <a:rPr/>
              <a:t>Benefits of Heterosis</a:t>
            </a:r>
          </a:p>
        </p:txBody>
      </p:sp>
      <p:sp>
        <p:nvSpPr>
          <p:cNvPr id="11268" name="Content Placeholder 15"/>
          <p:cNvSpPr>
            <a:spLocks noGrp="1"/>
          </p:cNvSpPr>
          <p:nvPr>
            <p:ph sz="half" idx="1"/>
          </p:nvPr>
        </p:nvSpPr>
        <p:spPr>
          <a:xfrm>
            <a:off x="381000" y="1676400"/>
            <a:ext cx="3505200" cy="4724400"/>
          </a:xfrm>
        </p:spPr>
        <p:txBody>
          <a:bodyPr/>
          <a:lstStyle/>
          <a:p>
            <a:pPr eaLnBrk="1" hangingPunct="1">
              <a:spcBef>
                <a:spcPct val="0"/>
              </a:spcBef>
            </a:pPr>
            <a:r>
              <a:rPr lang="en-US" altLang="en-US" sz="2400" smtClean="0">
                <a:cs typeface="Arial" charset="0"/>
              </a:rPr>
              <a:t>Heterosis increases production 20 to 25% per cow in </a:t>
            </a:r>
            <a:r>
              <a:rPr lang="en-US" altLang="en-US" sz="2400" i="1" smtClean="0">
                <a:cs typeface="Arial" charset="0"/>
              </a:rPr>
              <a:t>Bos taurus x Bos taurus </a:t>
            </a:r>
            <a:r>
              <a:rPr lang="en-US" altLang="en-US" sz="2400" smtClean="0">
                <a:cs typeface="Arial" charset="0"/>
              </a:rPr>
              <a:t>crosses; </a:t>
            </a:r>
            <a:r>
              <a:rPr lang="en-US" altLang="en-US" sz="2400" i="1" smtClean="0">
                <a:cs typeface="Arial" charset="0"/>
              </a:rPr>
              <a:t> 50% in Bos indicus x Bos taurus </a:t>
            </a:r>
            <a:r>
              <a:rPr lang="en-US" altLang="en-US" sz="2400" smtClean="0">
                <a:cs typeface="Arial" charset="0"/>
              </a:rPr>
              <a:t>crosses in subtropical regions</a:t>
            </a:r>
          </a:p>
          <a:p>
            <a:pPr eaLnBrk="1" hangingPunct="1">
              <a:spcBef>
                <a:spcPct val="0"/>
              </a:spcBef>
            </a:pPr>
            <a:r>
              <a:rPr lang="en-US" altLang="en-US" sz="2400" smtClean="0">
                <a:cs typeface="Arial" charset="0"/>
              </a:rPr>
              <a:t>More than half of this effect is dependent on use of crossbred cows</a:t>
            </a:r>
            <a:endParaRPr lang="en-US" altLang="en-US" sz="2400" smtClean="0"/>
          </a:p>
        </p:txBody>
      </p:sp>
      <p:sp>
        <p:nvSpPr>
          <p:cNvPr id="2" name="Slide Number Placeholder 1"/>
          <p:cNvSpPr>
            <a:spLocks noGrp="1"/>
          </p:cNvSpPr>
          <p:nvPr>
            <p:ph type="sldNum" sz="quarter" idx="12"/>
          </p:nvPr>
        </p:nvSpPr>
        <p:spPr/>
        <p:txBody>
          <a:bodyPr rtlCol="0"/>
          <a:lstStyle/>
          <a:p>
            <a:pPr>
              <a:defRPr/>
            </a:pPr>
            <a:fld id="{314E064C-C69A-484C-8B40-0DA4A8908D62}" type="slidenum">
              <a:rPr>
                <a:gradFill>
                  <a:gsLst>
                    <a:gs pos="0">
                      <a:schemeClr val="tx1">
                        <a:alpha val="10000"/>
                      </a:schemeClr>
                    </a:gs>
                    <a:gs pos="100000">
                      <a:schemeClr val="tx1">
                        <a:alpha val="10000"/>
                      </a:schemeClr>
                    </a:gs>
                  </a:gsLst>
                  <a:lin ang="5400000" scaled="0"/>
                </a:gradFill>
                <a:ea typeface="ＭＳ Ｐゴシック" charset="0"/>
                <a:cs typeface="ＭＳ Ｐゴシック" charset="0"/>
              </a:rPr>
              <a:pPr>
                <a:defRPr/>
              </a:pPr>
              <a:t>14</a:t>
            </a:fld>
            <a:endParaRPr>
              <a:gradFill>
                <a:gsLst>
                  <a:gs pos="0">
                    <a:schemeClr val="tx1">
                      <a:alpha val="10000"/>
                    </a:schemeClr>
                  </a:gs>
                  <a:gs pos="100000">
                    <a:schemeClr val="tx1">
                      <a:alpha val="10000"/>
                    </a:schemeClr>
                  </a:gs>
                </a:gsLst>
                <a:lin ang="5400000" scaled="0"/>
              </a:gradFill>
              <a:ea typeface="ＭＳ Ｐゴシック" charset="0"/>
              <a:cs typeface="ＭＳ Ｐゴシック" charset="0"/>
            </a:endParaRPr>
          </a:p>
        </p:txBody>
      </p:sp>
      <p:graphicFrame>
        <p:nvGraphicFramePr>
          <p:cNvPr id="17" name="Chart 16"/>
          <p:cNvGraphicFramePr>
            <a:graphicFrameLocks noGrp="1"/>
          </p:cNvGraphicFramePr>
          <p:nvPr/>
        </p:nvGraphicFramePr>
        <p:xfrm>
          <a:off x="3962400" y="1676400"/>
          <a:ext cx="5181601"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990600"/>
            <a:ext cx="5562600" cy="4724400"/>
          </a:xfrm>
        </p:spPr>
        <p:txBody>
          <a:bodyPr anchor="ctr"/>
          <a:lstStyle/>
          <a:p>
            <a:pPr eaLnBrk="1" fontAlgn="auto" hangingPunct="1">
              <a:spcBef>
                <a:spcPts val="0"/>
              </a:spcBef>
              <a:spcAft>
                <a:spcPts val="0"/>
              </a:spcAft>
              <a:defRPr/>
            </a:pPr>
            <a:r>
              <a:rPr sz="5400"/>
              <a:t>Bob–What</a:t>
            </a:r>
            <a:r>
              <a:rPr sz="4800"/>
              <a:t> Does this Mean in Terms of Economic Returns?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rtlCol="0">
            <a:normAutofit fontScale="90000"/>
          </a:bodyPr>
          <a:lstStyle/>
          <a:p>
            <a:pPr eaLnBrk="1" fontAlgn="auto" hangingPunct="1">
              <a:spcBef>
                <a:spcPts val="0"/>
              </a:spcBef>
              <a:spcAft>
                <a:spcPts val="0"/>
              </a:spcAft>
              <a:defRPr/>
            </a:pPr>
            <a:r>
              <a:rPr>
                <a:ea typeface="+mj-ea"/>
              </a:rPr>
              <a:t>Relative Economic Weights for Integrated Beef Firm</a:t>
            </a:r>
          </a:p>
        </p:txBody>
      </p:sp>
      <p:sp>
        <p:nvSpPr>
          <p:cNvPr id="245763" name="Rectangle 3"/>
          <p:cNvSpPr>
            <a:spLocks noGrp="1" noChangeArrowheads="1"/>
          </p:cNvSpPr>
          <p:nvPr>
            <p:ph idx="1"/>
          </p:nvPr>
        </p:nvSpPr>
        <p:spPr>
          <a:xfrm>
            <a:off x="457200" y="1981200"/>
            <a:ext cx="8229600" cy="4648200"/>
          </a:xfrm>
        </p:spPr>
        <p:txBody>
          <a:bodyPr rtlCol="0">
            <a:normAutofit fontScale="85000" lnSpcReduction="20000"/>
          </a:bodyPr>
          <a:lstStyle/>
          <a:p>
            <a:pPr algn="ctr" eaLnBrk="1" fontAlgn="auto" hangingPunct="1">
              <a:spcBef>
                <a:spcPts val="0"/>
              </a:spcBef>
              <a:spcAft>
                <a:spcPts val="0"/>
              </a:spcAft>
              <a:buClr>
                <a:schemeClr val="accent1">
                  <a:lumMod val="75000"/>
                </a:schemeClr>
              </a:buClr>
              <a:buFont typeface="Symbol" pitchFamily="18" charset="2"/>
              <a:buNone/>
              <a:defRPr/>
            </a:pPr>
            <a:r>
              <a:rPr lang="en-US" sz="4300" dirty="0" err="1" smtClean="0">
                <a:ea typeface="+mn-ea"/>
              </a:rPr>
              <a:t>Reproduction:Growth:End</a:t>
            </a:r>
            <a:r>
              <a:rPr lang="en-US" sz="4300" dirty="0" smtClean="0">
                <a:ea typeface="+mn-ea"/>
              </a:rPr>
              <a:t> </a:t>
            </a:r>
            <a:r>
              <a:rPr lang="en-US" sz="4300" dirty="0">
                <a:ea typeface="+mn-ea"/>
              </a:rPr>
              <a:t>Product</a:t>
            </a:r>
          </a:p>
          <a:p>
            <a:pPr algn="ctr" eaLnBrk="1" fontAlgn="auto" hangingPunct="1">
              <a:spcBef>
                <a:spcPts val="0"/>
              </a:spcBef>
              <a:spcAft>
                <a:spcPts val="0"/>
              </a:spcAft>
              <a:buClr>
                <a:schemeClr val="accent1">
                  <a:lumMod val="75000"/>
                </a:schemeClr>
              </a:buClr>
              <a:buFont typeface="Symbol" pitchFamily="18" charset="2"/>
              <a:buNone/>
              <a:defRPr/>
            </a:pPr>
            <a:r>
              <a:rPr lang="en-US" sz="12400" dirty="0" smtClean="0">
                <a:ea typeface="+mn-ea"/>
              </a:rPr>
              <a:t>2:1:1</a:t>
            </a:r>
          </a:p>
          <a:p>
            <a:pPr algn="ctr" eaLnBrk="1" fontAlgn="auto" hangingPunct="1">
              <a:spcBef>
                <a:spcPts val="0"/>
              </a:spcBef>
              <a:spcAft>
                <a:spcPts val="0"/>
              </a:spcAft>
              <a:buClr>
                <a:schemeClr val="accent1">
                  <a:lumMod val="75000"/>
                </a:schemeClr>
              </a:buClr>
              <a:buFont typeface="Symbol" pitchFamily="18" charset="2"/>
              <a:buNone/>
              <a:defRPr/>
            </a:pPr>
            <a:endParaRPr lang="en-US" sz="9600" dirty="0">
              <a:ea typeface="+mn-ea"/>
            </a:endParaRPr>
          </a:p>
          <a:p>
            <a:pPr algn="ctr" eaLnBrk="1" fontAlgn="auto" hangingPunct="1">
              <a:spcBef>
                <a:spcPts val="0"/>
              </a:spcBef>
              <a:spcAft>
                <a:spcPts val="0"/>
              </a:spcAft>
              <a:buClr>
                <a:schemeClr val="accent1">
                  <a:lumMod val="75000"/>
                </a:schemeClr>
              </a:buClr>
              <a:buFont typeface="Symbol" pitchFamily="18" charset="2"/>
              <a:buNone/>
              <a:defRPr/>
            </a:pPr>
            <a:endParaRPr lang="en-US" sz="3600" dirty="0" smtClean="0">
              <a:ea typeface="+mn-ea"/>
            </a:endParaRPr>
          </a:p>
          <a:p>
            <a:pPr algn="ctr" eaLnBrk="1" fontAlgn="auto" hangingPunct="1">
              <a:spcBef>
                <a:spcPts val="0"/>
              </a:spcBef>
              <a:spcAft>
                <a:spcPts val="0"/>
              </a:spcAft>
              <a:buClr>
                <a:schemeClr val="accent1">
                  <a:lumMod val="75000"/>
                </a:schemeClr>
              </a:buClr>
              <a:buFont typeface="Symbol" pitchFamily="18" charset="2"/>
              <a:buNone/>
              <a:defRPr/>
            </a:pPr>
            <a:endParaRPr lang="en-US" sz="3600" dirty="0">
              <a:ea typeface="+mn-ea"/>
            </a:endParaRPr>
          </a:p>
          <a:p>
            <a:pPr eaLnBrk="1" fontAlgn="auto" hangingPunct="1">
              <a:spcBef>
                <a:spcPts val="0"/>
              </a:spcBef>
              <a:spcAft>
                <a:spcPts val="0"/>
              </a:spcAft>
              <a:buClr>
                <a:schemeClr val="accent1">
                  <a:lumMod val="75000"/>
                </a:schemeClr>
              </a:buClr>
              <a:buFont typeface="Symbol" pitchFamily="18" charset="2"/>
              <a:buNone/>
              <a:defRPr/>
            </a:pPr>
            <a:endParaRPr lang="en-US" dirty="0" smtClean="0">
              <a:ea typeface="+mn-ea"/>
            </a:endParaRPr>
          </a:p>
          <a:p>
            <a:pPr eaLnBrk="1" fontAlgn="auto" hangingPunct="1">
              <a:spcBef>
                <a:spcPts val="0"/>
              </a:spcBef>
              <a:spcAft>
                <a:spcPts val="0"/>
              </a:spcAft>
              <a:buClr>
                <a:schemeClr val="accent1">
                  <a:lumMod val="75000"/>
                </a:schemeClr>
              </a:buClr>
              <a:buFont typeface="Symbol" pitchFamily="18" charset="2"/>
              <a:buNone/>
              <a:defRPr/>
            </a:pPr>
            <a:endParaRPr lang="en-US" dirty="0" smtClean="0">
              <a:ea typeface="+mn-ea"/>
            </a:endParaRPr>
          </a:p>
          <a:p>
            <a:pPr eaLnBrk="1" fontAlgn="auto" hangingPunct="1">
              <a:spcBef>
                <a:spcPts val="0"/>
              </a:spcBef>
              <a:spcAft>
                <a:spcPts val="0"/>
              </a:spcAft>
              <a:buClr>
                <a:schemeClr val="accent1">
                  <a:lumMod val="75000"/>
                </a:schemeClr>
              </a:buClr>
              <a:buFont typeface="Symbol" pitchFamily="18" charset="2"/>
              <a:buNone/>
              <a:defRPr/>
            </a:pPr>
            <a:r>
              <a:rPr lang="en-US" dirty="0" smtClean="0">
                <a:ea typeface="+mn-ea"/>
              </a:rPr>
              <a:t>(</a:t>
            </a:r>
            <a:r>
              <a:rPr lang="en-US" dirty="0">
                <a:ea typeface="+mn-ea"/>
              </a:rPr>
              <a:t>Melton, 1995)</a:t>
            </a:r>
          </a:p>
        </p:txBody>
      </p:sp>
      <p:pic>
        <p:nvPicPr>
          <p:cNvPr id="4" name="Picture 3" descr="CM_Cow_Calf_0047.JPG"/>
          <p:cNvPicPr>
            <a:picLocks noChangeAspect="1"/>
          </p:cNvPicPr>
          <p:nvPr/>
        </p:nvPicPr>
        <p:blipFill>
          <a:blip r:embed="rId4" cstate="print"/>
          <a:stretch>
            <a:fillRect/>
          </a:stretch>
        </p:blipFill>
        <p:spPr>
          <a:xfrm>
            <a:off x="685799" y="4038600"/>
            <a:ext cx="2604005"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5" name="Picture 4" descr="P9290031.JPG"/>
          <p:cNvPicPr>
            <a:picLocks noChangeAspect="1"/>
          </p:cNvPicPr>
          <p:nvPr/>
        </p:nvPicPr>
        <p:blipFill>
          <a:blip r:embed="rId5" cstate="print"/>
          <a:srcRect l="22078" r="19625" b="16354"/>
          <a:stretch>
            <a:fillRect/>
          </a:stretch>
        </p:blipFill>
        <p:spPr>
          <a:xfrm>
            <a:off x="3810000" y="4038600"/>
            <a:ext cx="1676400" cy="1804098"/>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l="24729" r="-140"/>
          <a:stretch/>
        </p:blipFill>
        <p:spPr>
          <a:xfrm>
            <a:off x="6019800" y="4038600"/>
            <a:ext cx="1752600" cy="1743177"/>
          </a:xfrm>
          <a:prstGeom prst="rect">
            <a:avLst/>
          </a:prstGeom>
          <a:effectLst>
            <a:outerShdw blurRad="50800" dist="38100" dir="2700000" sx="101000" sy="101000" algn="tl" rotWithShape="0">
              <a:prstClr val="black">
                <a:alpha val="40000"/>
              </a:prstClr>
            </a:outerShdw>
          </a:effectLst>
          <a:scene3d>
            <a:camera prst="orthographicFront"/>
            <a:lightRig rig="threePt" dir="t"/>
          </a:scene3d>
          <a:sp3d prstMaterial="dkEdge">
            <a:bevelT/>
          </a:sp3d>
        </p:spPr>
      </p:pic>
    </p:spTree>
    <p:custDataLst>
      <p:tags r:id="rId1"/>
    </p:custData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3"/>
          <p:cNvSpPr txBox="1">
            <a:spLocks noChangeArrowheads="1"/>
          </p:cNvSpPr>
          <p:nvPr/>
        </p:nvSpPr>
        <p:spPr bwMode="auto">
          <a:xfrm>
            <a:off x="762000" y="5345112"/>
            <a:ext cx="16684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r>
              <a:rPr lang="en-US" altLang="en-US" dirty="0">
                <a:solidFill>
                  <a:prstClr val="black"/>
                </a:solidFill>
              </a:rPr>
              <a:t>Jenkins, MARC</a:t>
            </a:r>
          </a:p>
        </p:txBody>
      </p:sp>
      <p:sp>
        <p:nvSpPr>
          <p:cNvPr id="45058" name="Title 14"/>
          <p:cNvSpPr>
            <a:spLocks noGrp="1"/>
          </p:cNvSpPr>
          <p:nvPr>
            <p:ph type="title"/>
          </p:nvPr>
        </p:nvSpPr>
        <p:spPr>
          <a:xfrm>
            <a:off x="1828800" y="152400"/>
            <a:ext cx="6934200" cy="1143000"/>
          </a:xfrm>
        </p:spPr>
        <p:txBody>
          <a:bodyPr/>
          <a:lstStyle/>
          <a:p>
            <a:pPr eaLnBrk="1" fontAlgn="auto" hangingPunct="1">
              <a:spcBef>
                <a:spcPts val="0"/>
              </a:spcBef>
              <a:spcAft>
                <a:spcPts val="0"/>
              </a:spcAft>
              <a:defRPr/>
            </a:pPr>
            <a:r>
              <a:rPr/>
              <a:t>Benefits of Heterosis</a:t>
            </a:r>
          </a:p>
        </p:txBody>
      </p:sp>
      <p:sp>
        <p:nvSpPr>
          <p:cNvPr id="11268" name="Content Placeholder 15"/>
          <p:cNvSpPr>
            <a:spLocks noGrp="1"/>
          </p:cNvSpPr>
          <p:nvPr>
            <p:ph sz="half" idx="1"/>
          </p:nvPr>
        </p:nvSpPr>
        <p:spPr>
          <a:xfrm>
            <a:off x="381000" y="1295400"/>
            <a:ext cx="3505200" cy="4724400"/>
          </a:xfrm>
        </p:spPr>
        <p:txBody>
          <a:bodyPr/>
          <a:lstStyle/>
          <a:p>
            <a:pPr eaLnBrk="1" hangingPunct="1">
              <a:spcBef>
                <a:spcPct val="0"/>
              </a:spcBef>
            </a:pPr>
            <a:r>
              <a:rPr lang="en-US" altLang="en-US" sz="2400" dirty="0" smtClean="0">
                <a:cs typeface="Arial" pitchFamily="34" charset="0"/>
              </a:rPr>
              <a:t>Heterosis increases production 20 to 25% per cow in </a:t>
            </a:r>
            <a:r>
              <a:rPr lang="en-US" altLang="en-US" sz="2400" i="1" dirty="0" smtClean="0">
                <a:cs typeface="Arial" pitchFamily="34" charset="0"/>
              </a:rPr>
              <a:t>Bos taurus x Bos taurus </a:t>
            </a:r>
            <a:r>
              <a:rPr lang="en-US" altLang="en-US" sz="2400" dirty="0" smtClean="0">
                <a:cs typeface="Arial" pitchFamily="34" charset="0"/>
              </a:rPr>
              <a:t>crosses; </a:t>
            </a:r>
            <a:r>
              <a:rPr lang="en-US" altLang="en-US" sz="2400" i="1" dirty="0" smtClean="0">
                <a:cs typeface="Arial" pitchFamily="34" charset="0"/>
              </a:rPr>
              <a:t> 50% in Bos indicus x Bos taurus </a:t>
            </a:r>
            <a:r>
              <a:rPr lang="en-US" altLang="en-US" sz="2400" dirty="0" smtClean="0">
                <a:cs typeface="Arial" pitchFamily="34" charset="0"/>
              </a:rPr>
              <a:t>crosses in subtropical regions</a:t>
            </a:r>
          </a:p>
          <a:p>
            <a:pPr eaLnBrk="1" hangingPunct="1">
              <a:spcBef>
                <a:spcPct val="0"/>
              </a:spcBef>
            </a:pPr>
            <a:r>
              <a:rPr lang="en-US" altLang="en-US" sz="2400" dirty="0" smtClean="0">
                <a:cs typeface="Arial" pitchFamily="34" charset="0"/>
              </a:rPr>
              <a:t>More than half of this effect is dependent on use of crossbred cows</a:t>
            </a:r>
            <a:endParaRPr lang="en-US" altLang="en-US" sz="2400" dirty="0" smtClean="0"/>
          </a:p>
        </p:txBody>
      </p:sp>
      <p:sp>
        <p:nvSpPr>
          <p:cNvPr id="2" name="Slide Number Placeholder 1"/>
          <p:cNvSpPr>
            <a:spLocks noGrp="1"/>
          </p:cNvSpPr>
          <p:nvPr>
            <p:ph type="sldNum" sz="quarter" idx="12"/>
          </p:nvPr>
        </p:nvSpPr>
        <p:spPr/>
        <p:txBody>
          <a:bodyPr rtlCol="0"/>
          <a:lstStyle/>
          <a:p>
            <a:pPr>
              <a:defRPr/>
            </a:pPr>
            <a:fld id="{CC229695-4572-495A-809A-13BCEDED1E04}" type="slidenum">
              <a:rPr>
                <a:gradFill>
                  <a:gsLst>
                    <a:gs pos="0">
                      <a:prstClr val="black">
                        <a:alpha val="10000"/>
                      </a:prstClr>
                    </a:gs>
                    <a:gs pos="100000">
                      <a:prstClr val="black">
                        <a:alpha val="10000"/>
                      </a:prstClr>
                    </a:gs>
                  </a:gsLst>
                  <a:lin ang="5400000" scaled="0"/>
                </a:gradFill>
                <a:ea typeface="ＭＳ Ｐゴシック" charset="0"/>
                <a:cs typeface="ＭＳ Ｐゴシック" charset="0"/>
              </a:rPr>
              <a:pPr>
                <a:defRPr/>
              </a:pPr>
              <a:t>17</a:t>
            </a:fld>
            <a:endParaRPr>
              <a:gradFill>
                <a:gsLst>
                  <a:gs pos="0">
                    <a:prstClr val="black">
                      <a:alpha val="10000"/>
                    </a:prstClr>
                  </a:gs>
                  <a:gs pos="100000">
                    <a:prstClr val="black">
                      <a:alpha val="10000"/>
                    </a:prstClr>
                  </a:gs>
                </a:gsLst>
                <a:lin ang="5400000" scaled="0"/>
              </a:gradFill>
              <a:ea typeface="ＭＳ Ｐゴシック" charset="0"/>
              <a:cs typeface="ＭＳ Ｐゴシック" charset="0"/>
            </a:endParaRPr>
          </a:p>
        </p:txBody>
      </p:sp>
      <p:graphicFrame>
        <p:nvGraphicFramePr>
          <p:cNvPr id="17" name="Chart 16"/>
          <p:cNvGraphicFramePr>
            <a:graphicFrameLocks noGrp="1"/>
          </p:cNvGraphicFramePr>
          <p:nvPr>
            <p:extLst>
              <p:ext uri="{D42A27DB-BD31-4B8C-83A1-F6EECF244321}">
                <p14:modId xmlns:p14="http://schemas.microsoft.com/office/powerpoint/2010/main" xmlns="" val="1666565159"/>
              </p:ext>
            </p:extLst>
          </p:nvPr>
        </p:nvGraphicFramePr>
        <p:xfrm>
          <a:off x="3943065" y="1143000"/>
          <a:ext cx="5181601" cy="4724400"/>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xmlns="" val="60258124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Bef>
                <a:spcPts val="0"/>
              </a:spcBef>
              <a:spcAft>
                <a:spcPts val="0"/>
              </a:spcAft>
              <a:defRPr/>
            </a:pPr>
            <a:r>
              <a:rPr>
                <a:ea typeface="+mj-ea"/>
              </a:rPr>
              <a:t>Improvement of Herd Efficiency</a:t>
            </a:r>
          </a:p>
        </p:txBody>
      </p:sp>
      <p:sp>
        <p:nvSpPr>
          <p:cNvPr id="3" name="Content Placeholder 2"/>
          <p:cNvSpPr>
            <a:spLocks noGrp="1"/>
          </p:cNvSpPr>
          <p:nvPr>
            <p:ph idx="1"/>
          </p:nvPr>
        </p:nvSpPr>
        <p:spPr>
          <a:xfrm>
            <a:off x="457200" y="1570037"/>
            <a:ext cx="8229600" cy="4525963"/>
          </a:xfrm>
        </p:spPr>
        <p:txBody>
          <a:bodyPr rtlCol="0">
            <a:normAutofit lnSpcReduction="10000"/>
          </a:bodyPr>
          <a:lstStyle/>
          <a:p>
            <a:pPr eaLnBrk="1" fontAlgn="auto" hangingPunct="1">
              <a:spcBef>
                <a:spcPts val="0"/>
              </a:spcBef>
              <a:spcAft>
                <a:spcPts val="0"/>
              </a:spcAft>
              <a:buClr>
                <a:schemeClr val="accent1">
                  <a:lumMod val="75000"/>
                </a:schemeClr>
              </a:buClr>
              <a:defRPr/>
            </a:pPr>
            <a:r>
              <a:rPr lang="en-US" dirty="0">
                <a:ea typeface="+mn-ea"/>
              </a:rPr>
              <a:t>[Dam Weight*Lean Value of Dam + </a:t>
            </a:r>
            <a:r>
              <a:rPr lang="en-US" b="1" dirty="0">
                <a:ea typeface="+mn-ea"/>
              </a:rPr>
              <a:t>No. Progeny</a:t>
            </a:r>
            <a:r>
              <a:rPr lang="en-US" dirty="0">
                <a:ea typeface="+mn-ea"/>
              </a:rPr>
              <a:t>*Progeny Weight*Lean Value of Progeny</a:t>
            </a:r>
            <a:r>
              <a:rPr lang="en-US" dirty="0" smtClean="0">
                <a:ea typeface="+mn-ea"/>
              </a:rPr>
              <a:t>] </a:t>
            </a:r>
            <a:r>
              <a:rPr lang="en-US" dirty="0" smtClean="0">
                <a:solidFill>
                  <a:srgbClr val="FF0000"/>
                </a:solidFill>
                <a:ea typeface="+mn-ea"/>
              </a:rPr>
              <a:t>-</a:t>
            </a:r>
            <a:r>
              <a:rPr lang="en-US" dirty="0" smtClean="0">
                <a:ea typeface="+mn-ea"/>
              </a:rPr>
              <a:t> </a:t>
            </a:r>
            <a:r>
              <a:rPr lang="en-US" dirty="0">
                <a:ea typeface="+mn-ea"/>
              </a:rPr>
              <a:t>[Dam Feed*Value of Feed for Dam + </a:t>
            </a:r>
            <a:r>
              <a:rPr lang="en-US" b="1" dirty="0">
                <a:ea typeface="+mn-ea"/>
              </a:rPr>
              <a:t>No. Progeny</a:t>
            </a:r>
            <a:r>
              <a:rPr lang="en-US" dirty="0">
                <a:ea typeface="+mn-ea"/>
              </a:rPr>
              <a:t>*Progeny Feed*Value of Feed for Progeny]</a:t>
            </a:r>
            <a:r>
              <a:rPr lang="en-US" dirty="0" smtClean="0">
                <a:ea typeface="+mn-ea"/>
              </a:rPr>
              <a:t>.</a:t>
            </a:r>
          </a:p>
          <a:p>
            <a:pPr eaLnBrk="1" fontAlgn="auto" hangingPunct="1">
              <a:spcBef>
                <a:spcPts val="0"/>
              </a:spcBef>
              <a:spcAft>
                <a:spcPts val="0"/>
              </a:spcAft>
              <a:buClr>
                <a:schemeClr val="accent1">
                  <a:lumMod val="75000"/>
                </a:schemeClr>
              </a:buClr>
              <a:defRPr/>
            </a:pPr>
            <a:endParaRPr lang="en-US" dirty="0">
              <a:ea typeface="+mn-ea"/>
            </a:endParaRPr>
          </a:p>
          <a:p>
            <a:pPr eaLnBrk="1" fontAlgn="auto" hangingPunct="1">
              <a:spcBef>
                <a:spcPts val="0"/>
              </a:spcBef>
              <a:spcAft>
                <a:spcPts val="0"/>
              </a:spcAft>
              <a:buClr>
                <a:schemeClr val="accent1">
                  <a:lumMod val="75000"/>
                </a:schemeClr>
              </a:buClr>
              <a:defRPr/>
            </a:pPr>
            <a:r>
              <a:rPr lang="en-US" dirty="0" smtClean="0">
                <a:ea typeface="+mn-ea"/>
              </a:rPr>
              <a:t>By </a:t>
            </a:r>
            <a:r>
              <a:rPr lang="en-US" dirty="0">
                <a:ea typeface="+mn-ea"/>
              </a:rPr>
              <a:t>simply increasing number of progeny per dam through either selection, </a:t>
            </a:r>
            <a:r>
              <a:rPr lang="en-US" dirty="0">
                <a:solidFill>
                  <a:srgbClr val="FF0000"/>
                </a:solidFill>
                <a:ea typeface="+mn-ea"/>
              </a:rPr>
              <a:t>heterosis from crossing</a:t>
            </a:r>
            <a:r>
              <a:rPr lang="en-US" dirty="0">
                <a:ea typeface="+mn-ea"/>
              </a:rPr>
              <a:t>, or better management, we will increase efficiency of production. </a:t>
            </a:r>
            <a:endParaRPr lang="en-US" dirty="0" smtClean="0">
              <a:ea typeface="+mn-ea"/>
            </a:endParaRPr>
          </a:p>
          <a:p>
            <a:pPr eaLnBrk="1" fontAlgn="auto" hangingPunct="1">
              <a:spcBef>
                <a:spcPts val="0"/>
              </a:spcBef>
              <a:spcAft>
                <a:spcPts val="0"/>
              </a:spcAft>
              <a:buClr>
                <a:schemeClr val="accent1">
                  <a:lumMod val="75000"/>
                </a:schemeClr>
              </a:buClr>
              <a:defRPr/>
            </a:pPr>
            <a:endParaRPr lang="en-US" dirty="0">
              <a:ea typeface="+mn-ea"/>
            </a:endParaRPr>
          </a:p>
          <a:p>
            <a:pPr marL="1362075" lvl="4" indent="0" eaLnBrk="1" fontAlgn="auto" hangingPunct="1">
              <a:spcBef>
                <a:spcPts val="0"/>
              </a:spcBef>
              <a:spcAft>
                <a:spcPts val="0"/>
              </a:spcAft>
              <a:buFontTx/>
              <a:buNone/>
              <a:defRPr/>
            </a:pPr>
            <a:r>
              <a:rPr lang="en-US" dirty="0" smtClean="0">
                <a:ea typeface="+mn-ea"/>
              </a:rPr>
              <a:t>Adapted from Dickerson 1970</a:t>
            </a:r>
          </a:p>
        </p:txBody>
      </p:sp>
    </p:spTree>
    <p:extLst>
      <p:ext uri="{BB962C8B-B14F-4D97-AF65-F5344CB8AC3E}">
        <p14:creationId xmlns:p14="http://schemas.microsoft.com/office/powerpoint/2010/main" xmlns="" val="6723439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457200" y="-152400"/>
            <a:ext cx="8229600" cy="1143000"/>
          </a:xfrm>
        </p:spPr>
        <p:txBody>
          <a:bodyPr/>
          <a:lstStyle/>
          <a:p>
            <a:pPr eaLnBrk="1" fontAlgn="auto" hangingPunct="1">
              <a:spcBef>
                <a:spcPts val="0"/>
              </a:spcBef>
              <a:spcAft>
                <a:spcPts val="0"/>
              </a:spcAft>
              <a:defRPr/>
            </a:pPr>
            <a:r>
              <a:rPr dirty="0"/>
              <a:t>The Dollars of Heterosis</a:t>
            </a:r>
          </a:p>
        </p:txBody>
      </p:sp>
      <p:sp>
        <p:nvSpPr>
          <p:cNvPr id="126979" name="Rectangle 3"/>
          <p:cNvSpPr>
            <a:spLocks noGrp="1" noChangeArrowheads="1"/>
          </p:cNvSpPr>
          <p:nvPr>
            <p:ph idx="1"/>
          </p:nvPr>
        </p:nvSpPr>
        <p:spPr>
          <a:xfrm>
            <a:off x="152400" y="1143000"/>
            <a:ext cx="8763000" cy="5410200"/>
          </a:xfrm>
        </p:spPr>
        <p:txBody>
          <a:bodyPr>
            <a:normAutofit fontScale="92500" lnSpcReduction="10000"/>
          </a:bodyPr>
          <a:lstStyle/>
          <a:p>
            <a:pPr marL="0" indent="0" algn="ctr" eaLnBrk="1" hangingPunct="1">
              <a:lnSpc>
                <a:spcPct val="80000"/>
              </a:lnSpc>
              <a:spcBef>
                <a:spcPct val="0"/>
              </a:spcBef>
              <a:buFont typeface="Wingdings 2" pitchFamily="18" charset="2"/>
              <a:buNone/>
            </a:pPr>
            <a:r>
              <a:rPr lang="en-US" altLang="en-US" i="1" dirty="0" smtClean="0"/>
              <a:t>100 cows, 80% Weaning Rate, 575 avg. weaning weight, 10 year horizon</a:t>
            </a:r>
          </a:p>
          <a:p>
            <a:pPr marL="0" indent="0" algn="ctr" eaLnBrk="1" hangingPunct="1">
              <a:lnSpc>
                <a:spcPct val="80000"/>
              </a:lnSpc>
              <a:spcBef>
                <a:spcPct val="0"/>
              </a:spcBef>
              <a:buFont typeface="Wingdings 2" pitchFamily="18" charset="2"/>
              <a:buNone/>
            </a:pPr>
            <a:endParaRPr lang="en-US" altLang="en-US" i="1" dirty="0" smtClean="0"/>
          </a:p>
          <a:p>
            <a:pPr marL="0" indent="0" algn="ctr" eaLnBrk="1" hangingPunct="1">
              <a:lnSpc>
                <a:spcPct val="80000"/>
              </a:lnSpc>
              <a:spcBef>
                <a:spcPct val="0"/>
              </a:spcBef>
              <a:buFont typeface="Wingdings 2" pitchFamily="18" charset="2"/>
              <a:buNone/>
            </a:pPr>
            <a:r>
              <a:rPr lang="en-US" altLang="en-US" dirty="0" smtClean="0"/>
              <a:t>Calf Survival to Weaning (6%) = 60 hd.</a:t>
            </a:r>
          </a:p>
          <a:p>
            <a:pPr marL="0" indent="0" algn="ctr" eaLnBrk="1" hangingPunct="1">
              <a:lnSpc>
                <a:spcPct val="80000"/>
              </a:lnSpc>
              <a:spcBef>
                <a:spcPct val="0"/>
              </a:spcBef>
              <a:buFont typeface="Wingdings 2" pitchFamily="18" charset="2"/>
              <a:buNone/>
            </a:pPr>
            <a:r>
              <a:rPr lang="en-US" altLang="en-US" dirty="0" smtClean="0"/>
              <a:t>Weaning wt. (4%) = +19,780 lb.</a:t>
            </a:r>
          </a:p>
          <a:p>
            <a:pPr marL="0" indent="0" algn="ctr" eaLnBrk="1" hangingPunct="1">
              <a:lnSpc>
                <a:spcPct val="80000"/>
              </a:lnSpc>
              <a:spcBef>
                <a:spcPct val="0"/>
              </a:spcBef>
              <a:buFont typeface="Wingdings 2" pitchFamily="18" charset="2"/>
              <a:buNone/>
            </a:pPr>
            <a:endParaRPr lang="en-US" altLang="en-US" dirty="0" smtClean="0"/>
          </a:p>
          <a:p>
            <a:pPr marL="0" indent="0" algn="ctr" eaLnBrk="1" hangingPunct="1">
              <a:lnSpc>
                <a:spcPct val="80000"/>
              </a:lnSpc>
              <a:spcBef>
                <a:spcPct val="0"/>
              </a:spcBef>
              <a:spcAft>
                <a:spcPts val="2400"/>
              </a:spcAft>
              <a:buFont typeface="Wingdings 2" pitchFamily="18" charset="2"/>
              <a:buNone/>
            </a:pPr>
            <a:r>
              <a:rPr lang="en-US" altLang="en-US" dirty="0" smtClean="0"/>
              <a:t>Weaning wt. per cow exposed (23%) = </a:t>
            </a:r>
            <a:r>
              <a:rPr lang="en-US" altLang="en-US" b="1" dirty="0" smtClean="0">
                <a:solidFill>
                  <a:srgbClr val="FF0000"/>
                </a:solidFill>
              </a:rPr>
              <a:t>+105,800 lb.</a:t>
            </a:r>
            <a:r>
              <a:rPr lang="en-US" altLang="en-US" b="1" dirty="0" smtClean="0"/>
              <a:t> </a:t>
            </a:r>
          </a:p>
          <a:p>
            <a:pPr marL="225425" lvl="1" indent="0" algn="ctr" eaLnBrk="1" hangingPunct="1">
              <a:lnSpc>
                <a:spcPct val="80000"/>
              </a:lnSpc>
              <a:spcBef>
                <a:spcPct val="0"/>
              </a:spcBef>
              <a:spcAft>
                <a:spcPts val="2400"/>
              </a:spcAft>
              <a:buFont typeface="Wingdings 2" pitchFamily="18" charset="2"/>
              <a:buNone/>
            </a:pPr>
            <a:r>
              <a:rPr lang="en-US" altLang="en-US" sz="2800" b="1" dirty="0" smtClean="0"/>
              <a:t>…or the equivalent of 18 more 575 lb. calves/year</a:t>
            </a:r>
          </a:p>
          <a:p>
            <a:pPr marL="225425" lvl="1" indent="0" algn="ctr" eaLnBrk="1" hangingPunct="1">
              <a:lnSpc>
                <a:spcPct val="80000"/>
              </a:lnSpc>
              <a:spcBef>
                <a:spcPct val="0"/>
              </a:spcBef>
              <a:spcAft>
                <a:spcPts val="2400"/>
              </a:spcAft>
              <a:buFont typeface="Wingdings 2" pitchFamily="18" charset="2"/>
              <a:buNone/>
            </a:pPr>
            <a:r>
              <a:rPr lang="en-US" altLang="en-US" sz="2800" b="1" dirty="0" smtClean="0"/>
              <a:t>Heterosis is worth ~</a:t>
            </a:r>
            <a:r>
              <a:rPr lang="en-US" altLang="en-US" sz="2800" b="1" dirty="0" smtClean="0">
                <a:solidFill>
                  <a:srgbClr val="00CC00"/>
                </a:solidFill>
              </a:rPr>
              <a:t>$250/cow/year</a:t>
            </a:r>
          </a:p>
          <a:p>
            <a:pPr marL="225425" lvl="1" indent="0" algn="ctr" eaLnBrk="1" hangingPunct="1">
              <a:lnSpc>
                <a:spcPct val="80000"/>
              </a:lnSpc>
              <a:spcBef>
                <a:spcPct val="0"/>
              </a:spcBef>
              <a:spcAft>
                <a:spcPts val="2400"/>
              </a:spcAft>
              <a:buFont typeface="Wingdings 2" pitchFamily="18" charset="2"/>
              <a:buNone/>
            </a:pPr>
            <a:r>
              <a:rPr lang="en-US" altLang="en-US" i="1" dirty="0" smtClean="0"/>
              <a:t>($2.50/</a:t>
            </a:r>
            <a:r>
              <a:rPr lang="en-US" altLang="en-US" i="1" dirty="0" err="1" smtClean="0"/>
              <a:t>lb</a:t>
            </a:r>
            <a:r>
              <a:rPr lang="en-US" altLang="en-US" i="1" dirty="0" smtClean="0"/>
              <a:t> for 5-6 cwt calves)</a:t>
            </a:r>
          </a:p>
          <a:p>
            <a:pPr marL="225425" lvl="1" indent="0" algn="ctr" eaLnBrk="1" hangingPunct="1">
              <a:lnSpc>
                <a:spcPct val="80000"/>
              </a:lnSpc>
              <a:spcBef>
                <a:spcPct val="0"/>
              </a:spcBef>
              <a:spcAft>
                <a:spcPts val="2400"/>
              </a:spcAft>
              <a:buFont typeface="Wingdings 2" pitchFamily="18" charset="2"/>
              <a:buNone/>
            </a:pPr>
            <a:r>
              <a:rPr lang="en-US" altLang="en-US" sz="3000" b="1" dirty="0" smtClean="0"/>
              <a:t>Decreases breakeven by $0.43/</a:t>
            </a:r>
            <a:r>
              <a:rPr lang="en-US" altLang="en-US" sz="3000" b="1" dirty="0" err="1" smtClean="0"/>
              <a:t>lb</a:t>
            </a:r>
            <a:r>
              <a:rPr lang="en-US" altLang="en-US" sz="3000" b="1" dirty="0" smtClean="0"/>
              <a:t>…straightbred would have to generate an additional $330 per head to be equivalent</a:t>
            </a:r>
          </a:p>
        </p:txBody>
      </p:sp>
    </p:spTree>
    <p:custDataLst>
      <p:tags r:id="rId1"/>
    </p:custDataLst>
    <p:extLst>
      <p:ext uri="{BB962C8B-B14F-4D97-AF65-F5344CB8AC3E}">
        <p14:creationId xmlns:p14="http://schemas.microsoft.com/office/powerpoint/2010/main" xmlns="" val="27743508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7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69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97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697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697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609600"/>
            <a:ext cx="7772400" cy="3809999"/>
          </a:xfrm>
        </p:spPr>
        <p:txBody>
          <a:bodyPr/>
          <a:lstStyle/>
          <a:p>
            <a:pPr eaLnBrk="1" fontAlgn="auto" hangingPunct="1">
              <a:spcBef>
                <a:spcPts val="0"/>
              </a:spcBef>
              <a:spcAft>
                <a:spcPts val="0"/>
              </a:spcAft>
              <a:defRPr/>
            </a:pPr>
            <a:r>
              <a:rPr lang="en-US" sz="6000" dirty="0">
                <a:effectLst/>
              </a:rPr>
              <a:t>Crossbreeding Talks </a:t>
            </a:r>
            <a:r>
              <a:rPr lang="en-US" sz="6000" dirty="0" smtClean="0">
                <a:effectLst/>
              </a:rPr>
              <a:t/>
            </a:r>
            <a:br>
              <a:rPr lang="en-US" sz="6000" dirty="0" smtClean="0">
                <a:effectLst/>
              </a:rPr>
            </a:br>
            <a:r>
              <a:rPr lang="en-US" sz="6000" dirty="0" smtClean="0">
                <a:effectLst/>
              </a:rPr>
              <a:t>in </a:t>
            </a:r>
            <a:r>
              <a:rPr lang="en-US" sz="6000" dirty="0">
                <a:effectLst/>
              </a:rPr>
              <a:t>2014:  </a:t>
            </a:r>
            <a:r>
              <a:rPr lang="en-US" sz="6000" dirty="0" smtClean="0">
                <a:effectLst/>
              </a:rPr>
              <a:t/>
            </a:r>
            <a:br>
              <a:rPr lang="en-US" sz="6000" dirty="0" smtClean="0">
                <a:effectLst/>
              </a:rPr>
            </a:br>
            <a:r>
              <a:rPr lang="en-US" sz="6000" dirty="0" smtClean="0">
                <a:effectLst/>
              </a:rPr>
              <a:t>Why </a:t>
            </a:r>
            <a:r>
              <a:rPr lang="en-US" sz="6000" dirty="0">
                <a:effectLst/>
              </a:rPr>
              <a:t>They're Still Needed</a:t>
            </a:r>
            <a:endParaRPr sz="6000" dirty="0"/>
          </a:p>
        </p:txBody>
      </p:sp>
      <p:sp>
        <p:nvSpPr>
          <p:cNvPr id="6" name="Subtitle 2"/>
          <p:cNvSpPr txBox="1">
            <a:spLocks/>
          </p:cNvSpPr>
          <p:nvPr/>
        </p:nvSpPr>
        <p:spPr>
          <a:xfrm>
            <a:off x="6192838" y="5029200"/>
            <a:ext cx="3276600" cy="1600200"/>
          </a:xfrm>
          <a:prstGeom prst="rect">
            <a:avLst/>
          </a:prstGeom>
        </p:spPr>
        <p:txBody>
          <a:bodyPr lIns="45720" rIns="45720"/>
          <a:lstStyle>
            <a:defPPr>
              <a:defRPr>
                <a:solidFill>
                  <a:schemeClr val="tx1"/>
                </a:solidFill>
                <a:latin typeface="+mn-lt"/>
                <a:ea typeface="+mn-ea"/>
                <a:cs typeface="+mn-cs"/>
              </a:defRPr>
            </a:defPPr>
            <a:lvl1pPr marL="0" indent="0" algn="ctr" eaLnBrk="1" hangingPunct="1">
              <a:spcAft>
                <a:spcPts val="600"/>
              </a:spcAft>
              <a:buClr>
                <a:schemeClr val="accent1"/>
              </a:buClr>
              <a:buSzPct val="80000"/>
              <a:buFont typeface="Wingdings 2" pitchFamily="18" charset="2"/>
              <a:buNone/>
              <a:defRPr lang="en-US" sz="3000" b="0">
                <a:solidFill>
                  <a:schemeClr val="tx2"/>
                </a:solidFill>
                <a:effectLst/>
                <a:latin typeface="+mn-lt"/>
                <a:ea typeface="+mn-lt"/>
                <a:cs typeface="+mn-lt"/>
              </a:defRPr>
            </a:lvl1pPr>
            <a:lvl2pPr marL="457200" indent="0" algn="ctr" eaLnBrk="1" hangingPunct="1">
              <a:spcAft>
                <a:spcPts val="600"/>
              </a:spcAft>
              <a:buClr>
                <a:schemeClr val="tx2"/>
              </a:buClr>
              <a:buFont typeface="Wingdings 2" pitchFamily="18" charset="2"/>
              <a:buNone/>
              <a:defRPr sz="2200">
                <a:solidFill>
                  <a:schemeClr val="tx1"/>
                </a:solidFill>
                <a:latin typeface="+mn-lt"/>
                <a:ea typeface="+mn-lt"/>
                <a:cs typeface="+mn-lt"/>
              </a:defRPr>
            </a:lvl2pPr>
            <a:lvl3pPr marL="914400" indent="0" algn="ctr" eaLnBrk="1" hangingPunct="1">
              <a:spcAft>
                <a:spcPts val="600"/>
              </a:spcAft>
              <a:buClr>
                <a:schemeClr val="accent1"/>
              </a:buClr>
              <a:buFont typeface="Wingdings 2" pitchFamily="18" charset="2"/>
              <a:buNone/>
              <a:defRPr sz="2000">
                <a:solidFill>
                  <a:schemeClr val="tx1"/>
                </a:solidFill>
                <a:latin typeface="+mn-lt"/>
                <a:ea typeface="+mn-lt"/>
                <a:cs typeface="+mn-lt"/>
              </a:defRPr>
            </a:lvl3pPr>
            <a:lvl4pPr marL="1371600" indent="0" algn="ctr" eaLnBrk="1" hangingPunct="1">
              <a:spcAft>
                <a:spcPts val="600"/>
              </a:spcAft>
              <a:buClr>
                <a:schemeClr val="tx2"/>
              </a:buClr>
              <a:buFont typeface="Wingdings 2" pitchFamily="18" charset="2"/>
              <a:buNone/>
              <a:defRPr sz="1800">
                <a:solidFill>
                  <a:schemeClr val="tx1"/>
                </a:solidFill>
                <a:latin typeface="+mn-lt"/>
                <a:ea typeface="+mn-lt"/>
                <a:cs typeface="+mn-lt"/>
              </a:defRPr>
            </a:lvl4pPr>
            <a:lvl5pPr marL="1828800" indent="0" algn="ctr" eaLnBrk="1" hangingPunct="1">
              <a:spcAft>
                <a:spcPts val="600"/>
              </a:spcAft>
              <a:buClr>
                <a:schemeClr val="accent1"/>
              </a:buClr>
              <a:buFont typeface="Wingdings 2" pitchFamily="18" charset="2"/>
              <a:buNone/>
              <a:defRPr sz="1800">
                <a:solidFill>
                  <a:schemeClr val="tx1"/>
                </a:solidFill>
                <a:latin typeface="+mn-lt"/>
                <a:ea typeface="+mn-lt"/>
                <a:cs typeface="+mn-lt"/>
              </a:defRPr>
            </a:lvl5pPr>
            <a:lvl6pPr marL="2286000" indent="0" algn="ctr" eaLnBrk="1" hangingPunct="1">
              <a:buClr>
                <a:schemeClr val="tx2"/>
              </a:buClr>
              <a:buFont typeface="Wingdings 2" pitchFamily="18" charset="2"/>
              <a:buNone/>
              <a:defRPr lang="en-US" sz="1600" baseline="0" smtClean="0">
                <a:latin typeface="+mn-lt"/>
              </a:defRPr>
            </a:lvl6pPr>
            <a:lvl7pPr marL="2743200" indent="0" algn="ctr" eaLnBrk="1" hangingPunct="1">
              <a:buClr>
                <a:schemeClr val="accent1"/>
              </a:buClr>
              <a:buFont typeface="Wingdings 2" pitchFamily="18" charset="2"/>
              <a:buNone/>
              <a:defRPr lang="en-US" sz="1600" baseline="0" smtClean="0">
                <a:latin typeface="+mn-lt"/>
              </a:defRPr>
            </a:lvl7pPr>
            <a:lvl8pPr marL="3200400" indent="0" algn="ctr" eaLnBrk="1" hangingPunct="1">
              <a:buClr>
                <a:schemeClr val="tx2"/>
              </a:buClr>
              <a:buFont typeface="Wingdings 2" pitchFamily="18" charset="2"/>
              <a:buNone/>
              <a:defRPr sz="1600" baseline="0">
                <a:latin typeface="+mn-lt"/>
              </a:defRPr>
            </a:lvl8pPr>
            <a:lvl9pPr marL="3657600" indent="0" algn="ctr" eaLnBrk="1" hangingPunct="1">
              <a:buClr>
                <a:schemeClr val="accent1"/>
              </a:buClr>
              <a:buFont typeface="Wingdings 2" pitchFamily="18" charset="2"/>
              <a:buNone/>
              <a:defRPr sz="1400" baseline="0">
                <a:latin typeface="+mn-lt"/>
              </a:defRPr>
            </a:lvl9pPr>
          </a:lstStyle>
          <a:p>
            <a:pPr algn="l" fontAlgn="auto">
              <a:spcBef>
                <a:spcPts val="0"/>
              </a:spcBef>
              <a:spcAft>
                <a:spcPts val="0"/>
              </a:spcAft>
              <a:defRPr/>
            </a:pPr>
            <a:r>
              <a:rPr sz="1600" b="1" kern="0" dirty="0" smtClean="0">
                <a:solidFill>
                  <a:schemeClr val="tx1"/>
                </a:solidFill>
                <a:latin typeface="Arial" pitchFamily="34" charset="0"/>
                <a:cs typeface="Arial" pitchFamily="34" charset="0"/>
              </a:rPr>
              <a:t>Bob Weaber, Ph.D.	</a:t>
            </a:r>
          </a:p>
          <a:p>
            <a:pPr algn="l" fontAlgn="auto">
              <a:spcBef>
                <a:spcPts val="0"/>
              </a:spcBef>
              <a:spcAft>
                <a:spcPts val="0"/>
              </a:spcAft>
              <a:defRPr/>
            </a:pPr>
            <a:r>
              <a:rPr sz="1200" dirty="0">
                <a:solidFill>
                  <a:schemeClr val="tx1"/>
                </a:solidFill>
                <a:latin typeface="Arial" pitchFamily="34" charset="0"/>
                <a:ea typeface="+mn-ea"/>
                <a:cs typeface="Arial" pitchFamily="34" charset="0"/>
              </a:rPr>
              <a:t>Cow-calf Ext. Specialist</a:t>
            </a:r>
          </a:p>
          <a:p>
            <a:pPr algn="l" fontAlgn="auto">
              <a:spcBef>
                <a:spcPts val="0"/>
              </a:spcBef>
              <a:spcAft>
                <a:spcPts val="0"/>
              </a:spcAft>
              <a:defRPr/>
            </a:pPr>
            <a:r>
              <a:rPr sz="1200" dirty="0">
                <a:solidFill>
                  <a:schemeClr val="tx1"/>
                </a:solidFill>
                <a:latin typeface="Arial" pitchFamily="34" charset="0"/>
                <a:ea typeface="+mn-ea"/>
                <a:cs typeface="Arial" pitchFamily="34" charset="0"/>
              </a:rPr>
              <a:t>Kansas State University</a:t>
            </a:r>
          </a:p>
          <a:p>
            <a:pPr algn="l" fontAlgn="auto">
              <a:spcBef>
                <a:spcPts val="0"/>
              </a:spcBef>
              <a:spcAft>
                <a:spcPts val="0"/>
              </a:spcAft>
              <a:defRPr/>
            </a:pPr>
            <a:r>
              <a:rPr sz="1200" dirty="0">
                <a:solidFill>
                  <a:schemeClr val="tx1"/>
                </a:solidFill>
                <a:latin typeface="Arial" pitchFamily="34" charset="0"/>
                <a:ea typeface="+mn-ea"/>
                <a:cs typeface="Arial" pitchFamily="34" charset="0"/>
              </a:rPr>
              <a:t>785-532-1460</a:t>
            </a:r>
          </a:p>
          <a:p>
            <a:pPr algn="l" fontAlgn="auto">
              <a:spcBef>
                <a:spcPts val="0"/>
              </a:spcBef>
              <a:spcAft>
                <a:spcPts val="0"/>
              </a:spcAft>
              <a:defRPr/>
            </a:pPr>
            <a:r>
              <a:rPr sz="1200" dirty="0">
                <a:solidFill>
                  <a:schemeClr val="tx1"/>
                </a:solidFill>
                <a:latin typeface="Arial" pitchFamily="34" charset="0"/>
                <a:ea typeface="+mn-ea"/>
                <a:cs typeface="Arial" pitchFamily="34" charset="0"/>
                <a:hlinkClick r:id="rId2"/>
              </a:rPr>
              <a:t>bweaber@k-state.edu</a:t>
            </a:r>
            <a:r>
              <a:rPr sz="1200" dirty="0">
                <a:solidFill>
                  <a:schemeClr val="tx1"/>
                </a:solidFill>
                <a:latin typeface="Arial" pitchFamily="34" charset="0"/>
                <a:ea typeface="+mn-ea"/>
                <a:cs typeface="Arial" pitchFamily="34" charset="0"/>
              </a:rPr>
              <a:t> </a:t>
            </a:r>
          </a:p>
        </p:txBody>
      </p:sp>
      <p:grpSp>
        <p:nvGrpSpPr>
          <p:cNvPr id="6148" name="Group 6"/>
          <p:cNvGrpSpPr>
            <a:grpSpLocks/>
          </p:cNvGrpSpPr>
          <p:nvPr/>
        </p:nvGrpSpPr>
        <p:grpSpPr bwMode="auto">
          <a:xfrm>
            <a:off x="838200" y="5029200"/>
            <a:ext cx="4627563" cy="1600200"/>
            <a:chOff x="4808620" y="3429000"/>
            <a:chExt cx="4628149" cy="1600200"/>
          </a:xfrm>
        </p:grpSpPr>
        <p:pic>
          <p:nvPicPr>
            <p:cNvPr id="6150" name="Picture 11" descr="UNL Logo Transparent.gif"/>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08620" y="3429000"/>
              <a:ext cx="1085593" cy="1104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Subtitle 2"/>
            <p:cNvSpPr txBox="1">
              <a:spLocks/>
            </p:cNvSpPr>
            <p:nvPr/>
          </p:nvSpPr>
          <p:spPr>
            <a:xfrm>
              <a:off x="5931125" y="3429000"/>
              <a:ext cx="3505644" cy="1600200"/>
            </a:xfrm>
            <a:prstGeom prst="rect">
              <a:avLst/>
            </a:prstGeom>
          </p:spPr>
          <p:txBody>
            <a:bodyPr lIns="118872" tIns="0" rIns="45720" bIns="0"/>
            <a:lstStyle/>
            <a:p>
              <a:pPr fontAlgn="auto">
                <a:spcBef>
                  <a:spcPts val="0"/>
                </a:spcBef>
                <a:spcAft>
                  <a:spcPts val="0"/>
                </a:spcAft>
                <a:buClr>
                  <a:schemeClr val="accent1"/>
                </a:buClr>
                <a:buSzPct val="80000"/>
                <a:buFont typeface="Wingdings 2"/>
                <a:buNone/>
                <a:defRPr/>
              </a:pPr>
              <a:r>
                <a:rPr lang="en-US" sz="1600" b="1" dirty="0">
                  <a:latin typeface="Arial" pitchFamily="34" charset="0"/>
                  <a:ea typeface="+mn-ea"/>
                  <a:cs typeface="Arial" pitchFamily="34" charset="0"/>
                </a:rPr>
                <a:t>Matt Spangler, Ph.D.</a:t>
              </a:r>
            </a:p>
            <a:p>
              <a:pPr fontAlgn="auto">
                <a:spcBef>
                  <a:spcPts val="0"/>
                </a:spcBef>
                <a:spcAft>
                  <a:spcPts val="0"/>
                </a:spcAft>
                <a:buClr>
                  <a:schemeClr val="accent1"/>
                </a:buClr>
                <a:buSzPct val="80000"/>
                <a:buFont typeface="Wingdings 2"/>
                <a:buNone/>
                <a:defRPr/>
              </a:pPr>
              <a:r>
                <a:rPr lang="en-US" sz="1200" dirty="0">
                  <a:latin typeface="Arial" pitchFamily="34" charset="0"/>
                  <a:ea typeface="+mn-ea"/>
                  <a:cs typeface="Arial" pitchFamily="34" charset="0"/>
                </a:rPr>
                <a:t>State Ext. Specialist-Beef Genetics</a:t>
              </a:r>
            </a:p>
            <a:p>
              <a:pPr fontAlgn="auto">
                <a:spcBef>
                  <a:spcPts val="0"/>
                </a:spcBef>
                <a:spcAft>
                  <a:spcPts val="0"/>
                </a:spcAft>
                <a:buClr>
                  <a:schemeClr val="accent1"/>
                </a:buClr>
                <a:buSzPct val="80000"/>
                <a:buFont typeface="Wingdings 2"/>
                <a:buNone/>
                <a:defRPr/>
              </a:pPr>
              <a:r>
                <a:rPr lang="en-US" sz="1200" dirty="0">
                  <a:latin typeface="Arial" pitchFamily="34" charset="0"/>
                  <a:ea typeface="+mn-ea"/>
                  <a:cs typeface="Arial" pitchFamily="34" charset="0"/>
                </a:rPr>
                <a:t>University of Nebraska</a:t>
              </a:r>
            </a:p>
            <a:p>
              <a:pPr fontAlgn="auto">
                <a:spcBef>
                  <a:spcPts val="0"/>
                </a:spcBef>
                <a:spcAft>
                  <a:spcPts val="0"/>
                </a:spcAft>
                <a:buClr>
                  <a:schemeClr val="accent1"/>
                </a:buClr>
                <a:buSzPct val="80000"/>
                <a:buFont typeface="Wingdings 2"/>
                <a:buNone/>
                <a:defRPr/>
              </a:pPr>
              <a:r>
                <a:rPr lang="en-US" sz="1200" dirty="0">
                  <a:latin typeface="Arial" pitchFamily="34" charset="0"/>
                  <a:ea typeface="+mn-ea"/>
                  <a:cs typeface="Arial" pitchFamily="34" charset="0"/>
                </a:rPr>
                <a:t>402.472.6489</a:t>
              </a:r>
            </a:p>
            <a:p>
              <a:pPr fontAlgn="auto">
                <a:spcBef>
                  <a:spcPts val="0"/>
                </a:spcBef>
                <a:spcAft>
                  <a:spcPts val="0"/>
                </a:spcAft>
                <a:buClr>
                  <a:schemeClr val="accent1"/>
                </a:buClr>
                <a:buSzPct val="80000"/>
                <a:buFont typeface="Wingdings 2"/>
                <a:buNone/>
                <a:defRPr/>
              </a:pPr>
              <a:r>
                <a:rPr lang="en-US" sz="1200" dirty="0">
                  <a:latin typeface="Arial" pitchFamily="34" charset="0"/>
                  <a:ea typeface="+mn-ea"/>
                  <a:cs typeface="Arial" pitchFamily="34" charset="0"/>
                  <a:hlinkClick r:id="rId4"/>
                </a:rPr>
                <a:t>mspangler2@unl.edu</a:t>
              </a:r>
              <a:endParaRPr lang="en-US" sz="1200" dirty="0">
                <a:latin typeface="Arial" pitchFamily="34" charset="0"/>
                <a:ea typeface="+mn-ea"/>
                <a:cs typeface="Arial" pitchFamily="34" charset="0"/>
              </a:endParaRPr>
            </a:p>
            <a:p>
              <a:pPr fontAlgn="auto">
                <a:spcBef>
                  <a:spcPts val="0"/>
                </a:spcBef>
                <a:spcAft>
                  <a:spcPts val="0"/>
                </a:spcAft>
                <a:buClr>
                  <a:schemeClr val="accent1"/>
                </a:buClr>
                <a:buSzPct val="80000"/>
                <a:buFont typeface="Wingdings 2"/>
                <a:buNone/>
                <a:defRPr/>
              </a:pPr>
              <a:endParaRPr lang="en-US" sz="1200" dirty="0">
                <a:solidFill>
                  <a:schemeClr val="bg1"/>
                </a:solidFill>
                <a:latin typeface="Arial" pitchFamily="34" charset="0"/>
                <a:ea typeface="+mn-ea"/>
                <a:cs typeface="Arial" pitchFamily="34" charset="0"/>
              </a:endParaRPr>
            </a:p>
          </p:txBody>
        </p:sp>
      </p:grpSp>
      <p:pic>
        <p:nvPicPr>
          <p:cNvPr id="6149" name="Picture 9"/>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37088" y="5037138"/>
            <a:ext cx="1477962"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3729" name="Picture 1" descr="C:\Users\KathyShafer\Desktop\matts.jpg"/>
          <p:cNvPicPr>
            <a:picLocks noChangeAspect="1" noChangeArrowheads="1"/>
          </p:cNvPicPr>
          <p:nvPr/>
        </p:nvPicPr>
        <p:blipFill>
          <a:blip r:embed="rId6" cstate="print"/>
          <a:srcRect/>
          <a:stretch>
            <a:fillRect/>
          </a:stretch>
        </p:blipFill>
        <p:spPr bwMode="auto">
          <a:xfrm>
            <a:off x="838200" y="3581400"/>
            <a:ext cx="990600" cy="1300163"/>
          </a:xfrm>
          <a:prstGeom prst="rect">
            <a:avLst/>
          </a:prstGeom>
          <a:noFill/>
        </p:spPr>
      </p:pic>
      <p:pic>
        <p:nvPicPr>
          <p:cNvPr id="73730" name="Picture 2" descr="C:\Users\KathyShafer\Desktop\bwebber.jpg"/>
          <p:cNvPicPr>
            <a:picLocks noChangeAspect="1" noChangeArrowheads="1"/>
          </p:cNvPicPr>
          <p:nvPr/>
        </p:nvPicPr>
        <p:blipFill>
          <a:blip r:embed="rId7" cstate="print"/>
          <a:srcRect/>
          <a:stretch>
            <a:fillRect/>
          </a:stretch>
        </p:blipFill>
        <p:spPr bwMode="auto">
          <a:xfrm>
            <a:off x="6916056" y="3657600"/>
            <a:ext cx="1027793" cy="134897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pPr eaLnBrk="1" fontAlgn="auto" hangingPunct="1">
              <a:spcBef>
                <a:spcPts val="0"/>
              </a:spcBef>
              <a:spcAft>
                <a:spcPts val="0"/>
              </a:spcAft>
              <a:defRPr/>
            </a:pPr>
            <a:r>
              <a:rPr/>
              <a:t>Crux of Straight-breeding</a:t>
            </a:r>
          </a:p>
        </p:txBody>
      </p:sp>
      <p:sp>
        <p:nvSpPr>
          <p:cNvPr id="16387" name="Rectangle 3"/>
          <p:cNvSpPr>
            <a:spLocks noGrp="1" noChangeArrowheads="1"/>
          </p:cNvSpPr>
          <p:nvPr>
            <p:ph idx="1"/>
          </p:nvPr>
        </p:nvSpPr>
        <p:spPr/>
        <p:txBody>
          <a:bodyPr/>
          <a:lstStyle/>
          <a:p>
            <a:pPr marL="0" indent="0" algn="ctr" eaLnBrk="1" hangingPunct="1">
              <a:spcBef>
                <a:spcPct val="0"/>
              </a:spcBef>
              <a:buFont typeface="Wingdings 2" pitchFamily="18" charset="2"/>
              <a:buNone/>
            </a:pPr>
            <a:r>
              <a:rPr lang="en-US" altLang="en-US" sz="3200" dirty="0" smtClean="0"/>
              <a:t>Do the benefits of selection for economically important/convenience traits within breed (straight-breeding) outweigh the improvement of lowly heritable traits via heterosis (especially maternal)?</a:t>
            </a:r>
          </a:p>
          <a:p>
            <a:pPr marL="0" indent="0" algn="ctr" eaLnBrk="1" hangingPunct="1">
              <a:spcBef>
                <a:spcPct val="0"/>
              </a:spcBef>
              <a:buFont typeface="Wingdings 2" pitchFamily="18" charset="2"/>
              <a:buNone/>
            </a:pPr>
            <a:endParaRPr lang="en-US" altLang="en-US" sz="3200" dirty="0" smtClean="0"/>
          </a:p>
          <a:p>
            <a:pPr marL="0" indent="0" algn="ctr" eaLnBrk="1" hangingPunct="1">
              <a:spcBef>
                <a:spcPct val="0"/>
              </a:spcBef>
              <a:buFont typeface="Wingdings 2" pitchFamily="18" charset="2"/>
              <a:buNone/>
            </a:pPr>
            <a:r>
              <a:rPr lang="en-US" altLang="en-US" sz="3200" dirty="0" smtClean="0"/>
              <a:t>Selection should be for </a:t>
            </a:r>
            <a:r>
              <a:rPr lang="en-US" altLang="en-US" sz="3200" b="1" dirty="0" smtClean="0">
                <a:solidFill>
                  <a:srgbClr val="FF0000"/>
                </a:solidFill>
              </a:rPr>
              <a:t>BOTH</a:t>
            </a:r>
            <a:r>
              <a:rPr lang="en-US" altLang="en-US" sz="3200" dirty="0" smtClean="0"/>
              <a:t> additive and non-additive genetic merit.</a:t>
            </a:r>
          </a:p>
        </p:txBody>
      </p:sp>
      <p:sp>
        <p:nvSpPr>
          <p:cNvPr id="16388"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8001D802-DCBA-4212-82E7-A21865213CDE}" type="slidenum">
              <a:rPr altLang="en-US" smtClean="0">
                <a:solidFill>
                  <a:srgbClr val="BCBCBC"/>
                </a:solidFill>
                <a:latin typeface="Book Antiqua" pitchFamily="18" charset="0"/>
                <a:cs typeface="Arial" pitchFamily="34" charset="0"/>
              </a:rPr>
              <a:pPr eaLnBrk="1" hangingPunct="1"/>
              <a:t>20</a:t>
            </a:fld>
            <a:endParaRPr altLang="en-US" smtClean="0">
              <a:solidFill>
                <a:srgbClr val="BCBCBC"/>
              </a:solidFill>
              <a:latin typeface="Book Antiqua" pitchFamily="18" charset="0"/>
              <a:cs typeface="Arial" pitchFamily="34" charset="0"/>
            </a:endParaRPr>
          </a:p>
        </p:txBody>
      </p:sp>
    </p:spTree>
    <p:custDataLst>
      <p:tags r:id="rId1"/>
    </p:custDataLst>
    <p:extLst>
      <p:ext uri="{BB962C8B-B14F-4D97-AF65-F5344CB8AC3E}">
        <p14:creationId xmlns:p14="http://schemas.microsoft.com/office/powerpoint/2010/main" xmlns="" val="58899663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838200"/>
            <a:ext cx="5562600" cy="4953000"/>
          </a:xfrm>
        </p:spPr>
        <p:txBody>
          <a:bodyPr anchor="ctr"/>
          <a:lstStyle/>
          <a:p>
            <a:pPr eaLnBrk="1" fontAlgn="auto" hangingPunct="1">
              <a:spcBef>
                <a:spcPts val="0"/>
              </a:spcBef>
              <a:spcAft>
                <a:spcPts val="0"/>
              </a:spcAft>
              <a:defRPr/>
            </a:pPr>
            <a:r>
              <a:rPr sz="5400"/>
              <a:t>Bob–Will I sacrifice Uniformity/</a:t>
            </a:r>
            <a:br>
              <a:rPr sz="5400"/>
            </a:br>
            <a:r>
              <a:rPr sz="5400"/>
              <a:t>Marketability of Calves By Crossbreeding?</a:t>
            </a:r>
          </a:p>
        </p:txBody>
      </p:sp>
      <p:sp>
        <p:nvSpPr>
          <p:cNvPr id="17411" name="Subtitle 2"/>
          <p:cNvSpPr>
            <a:spLocks noGrp="1"/>
          </p:cNvSpPr>
          <p:nvPr>
            <p:ph type="subTitle" idx="1"/>
          </p:nvPr>
        </p:nvSpPr>
        <p:spPr/>
        <p:txBody>
          <a:bodyPr/>
          <a:lstStyle/>
          <a:p>
            <a:pPr eaLnBrk="1" hangingPunct="1">
              <a:spcBef>
                <a:spcPct val="0"/>
              </a:spcBef>
            </a:pPr>
            <a:endParaRPr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nvGrpSpPr>
        <p:grpSpPr bwMode="auto">
          <a:xfrm>
            <a:off x="1619250" y="457200"/>
            <a:ext cx="7448550" cy="5938838"/>
            <a:chOff x="513" y="311"/>
            <a:chExt cx="5279" cy="3741"/>
          </a:xfrm>
        </p:grpSpPr>
        <p:graphicFrame>
          <p:nvGraphicFramePr>
            <p:cNvPr id="18435" name="Object 3"/>
            <p:cNvGraphicFramePr>
              <a:graphicFrameLocks noChangeAspect="1"/>
            </p:cNvGraphicFramePr>
            <p:nvPr/>
          </p:nvGraphicFramePr>
          <p:xfrm>
            <a:off x="918" y="675"/>
            <a:ext cx="4663" cy="2923"/>
          </p:xfrm>
          <a:graphic>
            <a:graphicData uri="http://schemas.openxmlformats.org/presentationml/2006/ole">
              <p:oleObj spid="_x0000_s18473" name="Photo House" r:id="rId3" imgW="7401958" imgH="4639323" progId="">
                <p:embed/>
              </p:oleObj>
            </a:graphicData>
          </a:graphic>
        </p:graphicFrame>
        <p:sp>
          <p:nvSpPr>
            <p:cNvPr id="21508" name="Text Box 4"/>
            <p:cNvSpPr txBox="1">
              <a:spLocks noChangeArrowheads="1"/>
            </p:cNvSpPr>
            <p:nvPr/>
          </p:nvSpPr>
          <p:spPr bwMode="auto">
            <a:xfrm>
              <a:off x="626" y="311"/>
              <a:ext cx="5065"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defRPr/>
              </a:pPr>
              <a:r>
                <a:rPr lang="en-US" b="1" dirty="0" smtClean="0">
                  <a:effectLst>
                    <a:outerShdw blurRad="38100" dist="38100" dir="2700000" algn="tl">
                      <a:srgbClr val="C0C0C0"/>
                    </a:outerShdw>
                  </a:effectLst>
                </a:rPr>
                <a:t>Genetic Variation in Alternative Mating Systems</a:t>
              </a:r>
            </a:p>
          </p:txBody>
        </p:sp>
        <p:sp>
          <p:nvSpPr>
            <p:cNvPr id="21509" name="Text Box 5"/>
            <p:cNvSpPr txBox="1">
              <a:spLocks noChangeArrowheads="1"/>
            </p:cNvSpPr>
            <p:nvPr/>
          </p:nvSpPr>
          <p:spPr bwMode="auto">
            <a:xfrm>
              <a:off x="2778" y="3568"/>
              <a:ext cx="91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2000" b="1" smtClean="0">
                  <a:effectLst>
                    <a:outerShdw blurRad="38100" dist="38100" dir="2700000" algn="tl">
                      <a:srgbClr val="C0C0C0"/>
                    </a:outerShdw>
                  </a:effectLst>
                </a:rPr>
                <a:t>Optimum</a:t>
              </a:r>
            </a:p>
          </p:txBody>
        </p:sp>
        <p:sp>
          <p:nvSpPr>
            <p:cNvPr id="21510" name="Text Box 6"/>
            <p:cNvSpPr txBox="1">
              <a:spLocks noChangeArrowheads="1"/>
            </p:cNvSpPr>
            <p:nvPr/>
          </p:nvSpPr>
          <p:spPr bwMode="auto">
            <a:xfrm>
              <a:off x="513" y="3802"/>
              <a:ext cx="5279"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sz="2000" b="1" dirty="0" smtClean="0">
                  <a:effectLst>
                    <a:outerShdw blurRad="38100" dist="38100" dir="2700000" algn="tl">
                      <a:srgbClr val="C0C0C0"/>
                    </a:outerShdw>
                  </a:effectLst>
                </a:rPr>
                <a:t>Assumes that the Two F</a:t>
              </a:r>
              <a:r>
                <a:rPr lang="en-US" sz="2000" b="1" baseline="-25000" dirty="0" smtClean="0">
                  <a:effectLst>
                    <a:outerShdw blurRad="38100" dist="38100" dir="2700000" algn="tl">
                      <a:srgbClr val="C0C0C0"/>
                    </a:outerShdw>
                  </a:effectLst>
                </a:rPr>
                <a:t>1</a:t>
              </a:r>
              <a:r>
                <a:rPr lang="ja-JP" altLang="en-US" sz="2000" b="1" dirty="0" smtClean="0">
                  <a:effectLst>
                    <a:outerShdw blurRad="38100" dist="38100" dir="2700000" algn="tl">
                      <a:srgbClr val="C0C0C0"/>
                    </a:outerShdw>
                  </a:effectLst>
                </a:rPr>
                <a:t>’</a:t>
              </a:r>
              <a:r>
                <a:rPr lang="en-US" altLang="ja-JP" sz="2000" b="1" dirty="0" smtClean="0">
                  <a:effectLst>
                    <a:outerShdw blurRad="38100" dist="38100" dir="2700000" algn="tl">
                      <a:srgbClr val="C0C0C0"/>
                    </a:outerShdw>
                  </a:effectLst>
                </a:rPr>
                <a:t>s Used are of Similar Genetic Merit</a:t>
              </a:r>
              <a:endParaRPr lang="en-US" sz="2000" b="1" dirty="0" smtClean="0">
                <a:effectLst>
                  <a:outerShdw blurRad="38100" dist="38100" dir="2700000" algn="tl">
                    <a:srgbClr val="C0C0C0"/>
                  </a:outerShdw>
                </a:effectLst>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1143000" y="5715000"/>
            <a:ext cx="363537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altLang="en-US">
                <a:latin typeface="Book Antiqua" pitchFamily="18" charset="0"/>
              </a:rPr>
              <a:t>Adapted from Gregory et al., 1999</a:t>
            </a:r>
            <a:endParaRPr lang="en-US" altLang="en-US">
              <a:solidFill>
                <a:srgbClr val="FFC000"/>
              </a:solidFill>
              <a:latin typeface="Book Antiqua" pitchFamily="18" charset="0"/>
            </a:endParaRPr>
          </a:p>
        </p:txBody>
      </p:sp>
      <p:sp>
        <p:nvSpPr>
          <p:cNvPr id="6149" name="Rectangle 5"/>
          <p:cNvSpPr>
            <a:spLocks noGrp="1"/>
          </p:cNvSpPr>
          <p:nvPr>
            <p:ph type="title"/>
          </p:nvPr>
        </p:nvSpPr>
        <p:spPr/>
        <p:txBody>
          <a:bodyPr rtlCol="0">
            <a:noAutofit/>
          </a:bodyPr>
          <a:lstStyle/>
          <a:p>
            <a:pPr eaLnBrk="1" fontAlgn="auto" hangingPunct="1">
              <a:spcBef>
                <a:spcPts val="0"/>
              </a:spcBef>
              <a:spcAft>
                <a:spcPts val="0"/>
              </a:spcAft>
              <a:defRPr/>
            </a:pPr>
            <a:r>
              <a:rPr dirty="0"/>
              <a:t>Variation</a:t>
            </a:r>
          </a:p>
        </p:txBody>
      </p:sp>
      <p:graphicFrame>
        <p:nvGraphicFramePr>
          <p:cNvPr id="19460" name="Object 2"/>
          <p:cNvGraphicFramePr>
            <a:graphicFrameLocks noGrp="1" noChangeAspect="1"/>
          </p:cNvGraphicFramePr>
          <p:nvPr>
            <p:ph type="tbl" idx="4294967295"/>
          </p:nvPr>
        </p:nvGraphicFramePr>
        <p:xfrm>
          <a:off x="1019175" y="1831975"/>
          <a:ext cx="8124825" cy="4264025"/>
        </p:xfrm>
        <a:graphic>
          <a:graphicData uri="http://schemas.openxmlformats.org/presentationml/2006/ole">
            <p:oleObj spid="_x0000_s19495" name="Document" r:id="rId4" imgW="6277558" imgH="3294003" progId="Word.Documen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Basic Model</a:t>
            </a:r>
          </a:p>
        </p:txBody>
      </p:sp>
      <p:sp>
        <p:nvSpPr>
          <p:cNvPr id="16" name="Date Placeholder 2"/>
          <p:cNvSpPr>
            <a:spLocks noGrp="1"/>
          </p:cNvSpPr>
          <p:nvPr>
            <p:ph type="dt" sz="half" idx="10"/>
          </p:nvPr>
        </p:nvSpPr>
        <p:spPr/>
        <p:txBody>
          <a:bodyPr/>
          <a:lstStyle/>
          <a:p>
            <a:r>
              <a:rPr lang="en-US" smtClean="0"/>
              <a:t>03/25/2011</a:t>
            </a:r>
            <a:endParaRPr lang="en-US"/>
          </a:p>
        </p:txBody>
      </p:sp>
      <p:sp>
        <p:nvSpPr>
          <p:cNvPr id="17" name="Footer Placeholder 3"/>
          <p:cNvSpPr>
            <a:spLocks noGrp="1"/>
          </p:cNvSpPr>
          <p:nvPr>
            <p:ph type="ftr" sz="quarter" idx="11"/>
          </p:nvPr>
        </p:nvSpPr>
        <p:spPr/>
        <p:txBody>
          <a:bodyPr/>
          <a:lstStyle/>
          <a:p>
            <a:r>
              <a:rPr lang="en-US"/>
              <a:t>Beef Cattle Genetic Improvement</a:t>
            </a:r>
          </a:p>
        </p:txBody>
      </p:sp>
      <p:sp>
        <p:nvSpPr>
          <p:cNvPr id="18" name="Slide Number Placeholder 4"/>
          <p:cNvSpPr>
            <a:spLocks noGrp="1"/>
          </p:cNvSpPr>
          <p:nvPr>
            <p:ph type="sldNum" sz="quarter" idx="12"/>
          </p:nvPr>
        </p:nvSpPr>
        <p:spPr/>
        <p:txBody>
          <a:bodyPr/>
          <a:lstStyle/>
          <a:p>
            <a:fld id="{30981797-F9D1-4B64-977F-0EF29370F38C}" type="slidenum">
              <a:rPr lang="en-US"/>
              <a:pPr/>
              <a:t>24</a:t>
            </a:fld>
            <a:endParaRPr lang="en-US"/>
          </a:p>
        </p:txBody>
      </p:sp>
      <p:graphicFrame>
        <p:nvGraphicFramePr>
          <p:cNvPr id="52227" name="Object 3"/>
          <p:cNvGraphicFramePr>
            <a:graphicFrameLocks noChangeAspect="1"/>
          </p:cNvGraphicFramePr>
          <p:nvPr/>
        </p:nvGraphicFramePr>
        <p:xfrm>
          <a:off x="1981200" y="1981200"/>
          <a:ext cx="5181600" cy="1169988"/>
        </p:xfrm>
        <a:graphic>
          <a:graphicData uri="http://schemas.openxmlformats.org/presentationml/2006/ole">
            <p:oleObj spid="_x0000_s37890" name="Equation" r:id="rId5" imgW="28413000" imgH="6499800" progId="">
              <p:embed/>
            </p:oleObj>
          </a:graphicData>
        </a:graphic>
      </p:graphicFrame>
      <p:grpSp>
        <p:nvGrpSpPr>
          <p:cNvPr id="52228" name="Group 4"/>
          <p:cNvGrpSpPr>
            <a:grpSpLocks/>
          </p:cNvGrpSpPr>
          <p:nvPr/>
        </p:nvGrpSpPr>
        <p:grpSpPr bwMode="auto">
          <a:xfrm>
            <a:off x="304800" y="2971800"/>
            <a:ext cx="1752600" cy="1066800"/>
            <a:chOff x="192" y="1872"/>
            <a:chExt cx="1104" cy="672"/>
          </a:xfrm>
        </p:grpSpPr>
        <p:sp>
          <p:nvSpPr>
            <p:cNvPr id="52229" name="Text Box 5"/>
            <p:cNvSpPr txBox="1">
              <a:spLocks noChangeArrowheads="1"/>
            </p:cNvSpPr>
            <p:nvPr/>
          </p:nvSpPr>
          <p:spPr bwMode="auto">
            <a:xfrm>
              <a:off x="192" y="2256"/>
              <a:ext cx="1104" cy="28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Phenotype</a:t>
              </a:r>
            </a:p>
          </p:txBody>
        </p:sp>
        <p:sp>
          <p:nvSpPr>
            <p:cNvPr id="52230" name="Line 6"/>
            <p:cNvSpPr>
              <a:spLocks noChangeShapeType="1"/>
            </p:cNvSpPr>
            <p:nvPr/>
          </p:nvSpPr>
          <p:spPr bwMode="auto">
            <a:xfrm flipV="1">
              <a:off x="816" y="1872"/>
              <a:ext cx="480" cy="384"/>
            </a:xfrm>
            <a:prstGeom prst="line">
              <a:avLst/>
            </a:prstGeom>
            <a:noFill/>
            <a:ln w="38100" cap="sq">
              <a:solidFill>
                <a:schemeClr val="tx1"/>
              </a:solidFill>
              <a:round/>
              <a:headEnd type="none" w="sm" len="sm"/>
              <a:tailEnd type="stealth" w="lg" len="lg"/>
            </a:ln>
            <a:effectLst/>
          </p:spPr>
          <p:txBody>
            <a:bodyPr wrap="none"/>
            <a:lstStyle/>
            <a:p>
              <a:endParaRPr lang="en-US"/>
            </a:p>
          </p:txBody>
        </p:sp>
      </p:grpSp>
      <p:grpSp>
        <p:nvGrpSpPr>
          <p:cNvPr id="52231" name="Group 7"/>
          <p:cNvGrpSpPr>
            <a:grpSpLocks/>
          </p:cNvGrpSpPr>
          <p:nvPr/>
        </p:nvGrpSpPr>
        <p:grpSpPr bwMode="auto">
          <a:xfrm>
            <a:off x="1524000" y="3124200"/>
            <a:ext cx="3429000" cy="2041525"/>
            <a:chOff x="960" y="1968"/>
            <a:chExt cx="2160" cy="1286"/>
          </a:xfrm>
        </p:grpSpPr>
        <p:sp>
          <p:nvSpPr>
            <p:cNvPr id="52232" name="Text Box 8"/>
            <p:cNvSpPr txBox="1">
              <a:spLocks noChangeArrowheads="1"/>
            </p:cNvSpPr>
            <p:nvPr/>
          </p:nvSpPr>
          <p:spPr bwMode="auto">
            <a:xfrm>
              <a:off x="960" y="2736"/>
              <a:ext cx="2160" cy="51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Contemporary Group</a:t>
              </a:r>
              <a:br>
                <a:rPr lang="en-US"/>
              </a:br>
              <a:r>
                <a:rPr lang="en-US"/>
                <a:t>and Other Effects</a:t>
              </a:r>
            </a:p>
          </p:txBody>
        </p:sp>
        <p:sp>
          <p:nvSpPr>
            <p:cNvPr id="52233" name="Line 9"/>
            <p:cNvSpPr>
              <a:spLocks noChangeShapeType="1"/>
            </p:cNvSpPr>
            <p:nvPr/>
          </p:nvSpPr>
          <p:spPr bwMode="auto">
            <a:xfrm flipV="1">
              <a:off x="1968" y="1968"/>
              <a:ext cx="384" cy="768"/>
            </a:xfrm>
            <a:prstGeom prst="line">
              <a:avLst/>
            </a:prstGeom>
            <a:noFill/>
            <a:ln w="38100" cap="sq">
              <a:solidFill>
                <a:schemeClr val="tx1"/>
              </a:solidFill>
              <a:round/>
              <a:headEnd type="none" w="sm" len="sm"/>
              <a:tailEnd type="stealth" w="lg" len="lg"/>
            </a:ln>
            <a:effectLst/>
          </p:spPr>
          <p:txBody>
            <a:bodyPr wrap="none"/>
            <a:lstStyle/>
            <a:p>
              <a:endParaRPr lang="en-US"/>
            </a:p>
          </p:txBody>
        </p:sp>
      </p:grpSp>
      <p:grpSp>
        <p:nvGrpSpPr>
          <p:cNvPr id="52234" name="Group 10"/>
          <p:cNvGrpSpPr>
            <a:grpSpLocks/>
          </p:cNvGrpSpPr>
          <p:nvPr/>
        </p:nvGrpSpPr>
        <p:grpSpPr bwMode="auto">
          <a:xfrm>
            <a:off x="5105400" y="3048000"/>
            <a:ext cx="1524000" cy="2117725"/>
            <a:chOff x="3216" y="1920"/>
            <a:chExt cx="960" cy="1334"/>
          </a:xfrm>
        </p:grpSpPr>
        <p:sp>
          <p:nvSpPr>
            <p:cNvPr id="52235" name="Text Box 11"/>
            <p:cNvSpPr txBox="1">
              <a:spLocks noChangeArrowheads="1"/>
            </p:cNvSpPr>
            <p:nvPr/>
          </p:nvSpPr>
          <p:spPr bwMode="auto">
            <a:xfrm>
              <a:off x="3312" y="2736"/>
              <a:ext cx="864" cy="518"/>
            </a:xfrm>
            <a:prstGeom prst="rect">
              <a:avLst/>
            </a:prstGeom>
            <a:noFill/>
            <a:ln w="12700" cap="sq">
              <a:noFill/>
              <a:miter lim="800000"/>
              <a:headEnd type="none" w="sm" len="sm"/>
              <a:tailEnd type="none" w="sm" len="sm"/>
            </a:ln>
            <a:effectLst/>
          </p:spPr>
          <p:txBody>
            <a:bodyPr>
              <a:spAutoFit/>
            </a:bodyPr>
            <a:lstStyle/>
            <a:p>
              <a:pPr algn="ctr">
                <a:spcBef>
                  <a:spcPct val="50000"/>
                </a:spcBef>
              </a:pPr>
              <a:r>
                <a:rPr lang="en-US"/>
                <a:t>Genetic Merit</a:t>
              </a:r>
            </a:p>
          </p:txBody>
        </p:sp>
        <p:sp>
          <p:nvSpPr>
            <p:cNvPr id="52236" name="Line 12"/>
            <p:cNvSpPr>
              <a:spLocks noChangeShapeType="1"/>
            </p:cNvSpPr>
            <p:nvPr/>
          </p:nvSpPr>
          <p:spPr bwMode="auto">
            <a:xfrm flipH="1" flipV="1">
              <a:off x="3216" y="1920"/>
              <a:ext cx="480" cy="768"/>
            </a:xfrm>
            <a:prstGeom prst="line">
              <a:avLst/>
            </a:prstGeom>
            <a:noFill/>
            <a:ln w="38100" cap="sq">
              <a:solidFill>
                <a:schemeClr val="tx1"/>
              </a:solidFill>
              <a:round/>
              <a:headEnd type="none" w="sm" len="sm"/>
              <a:tailEnd type="stealth" w="lg" len="lg"/>
            </a:ln>
            <a:effectLst/>
          </p:spPr>
          <p:txBody>
            <a:bodyPr wrap="none"/>
            <a:lstStyle/>
            <a:p>
              <a:endParaRPr lang="en-US"/>
            </a:p>
          </p:txBody>
        </p:sp>
      </p:grpSp>
      <p:grpSp>
        <p:nvGrpSpPr>
          <p:cNvPr id="52237" name="Group 13"/>
          <p:cNvGrpSpPr>
            <a:grpSpLocks/>
          </p:cNvGrpSpPr>
          <p:nvPr/>
        </p:nvGrpSpPr>
        <p:grpSpPr bwMode="auto">
          <a:xfrm>
            <a:off x="6705600" y="2971800"/>
            <a:ext cx="2057400" cy="1431925"/>
            <a:chOff x="4224" y="1872"/>
            <a:chExt cx="1296" cy="902"/>
          </a:xfrm>
        </p:grpSpPr>
        <p:sp>
          <p:nvSpPr>
            <p:cNvPr id="52238" name="Text Box 14"/>
            <p:cNvSpPr txBox="1">
              <a:spLocks noChangeArrowheads="1"/>
            </p:cNvSpPr>
            <p:nvPr/>
          </p:nvSpPr>
          <p:spPr bwMode="auto">
            <a:xfrm>
              <a:off x="4320" y="2256"/>
              <a:ext cx="1200" cy="518"/>
            </a:xfrm>
            <a:prstGeom prst="rect">
              <a:avLst/>
            </a:prstGeom>
            <a:noFill/>
            <a:ln w="12700" cap="sq">
              <a:noFill/>
              <a:miter lim="800000"/>
              <a:headEnd type="none" w="sm" len="sm"/>
              <a:tailEnd type="none" w="sm" len="sm"/>
            </a:ln>
            <a:effectLst/>
          </p:spPr>
          <p:txBody>
            <a:bodyPr>
              <a:spAutoFit/>
            </a:bodyPr>
            <a:lstStyle/>
            <a:p>
              <a:pPr>
                <a:spcBef>
                  <a:spcPct val="50000"/>
                </a:spcBef>
              </a:pPr>
              <a:r>
                <a:rPr lang="en-US"/>
                <a:t>Unexplained Variation</a:t>
              </a:r>
            </a:p>
          </p:txBody>
        </p:sp>
        <p:sp>
          <p:nvSpPr>
            <p:cNvPr id="52239" name="Line 15"/>
            <p:cNvSpPr>
              <a:spLocks noChangeShapeType="1"/>
            </p:cNvSpPr>
            <p:nvPr/>
          </p:nvSpPr>
          <p:spPr bwMode="auto">
            <a:xfrm flipH="1" flipV="1">
              <a:off x="4224" y="1872"/>
              <a:ext cx="672" cy="384"/>
            </a:xfrm>
            <a:prstGeom prst="line">
              <a:avLst/>
            </a:prstGeom>
            <a:noFill/>
            <a:ln w="38100" cap="sq">
              <a:solidFill>
                <a:schemeClr val="tx1"/>
              </a:solidFill>
              <a:round/>
              <a:headEnd type="none" w="sm" len="sm"/>
              <a:tailEnd type="stealth" w="lg" len="lg"/>
            </a:ln>
            <a:effectLst/>
          </p:spPr>
          <p:txBody>
            <a:bodyPr wrap="none"/>
            <a:lstStyle/>
            <a:p>
              <a:endParaRPr lang="en-US"/>
            </a:p>
          </p:txBody>
        </p:sp>
      </p:grpSp>
    </p:spTree>
    <p:custDataLst>
      <p:tags r:id="rId2"/>
    </p:custDataLst>
    <p:extLst>
      <p:ext uri="{BB962C8B-B14F-4D97-AF65-F5344CB8AC3E}">
        <p14:creationId xmlns:p14="http://schemas.microsoft.com/office/powerpoint/2010/main" xmlns="" val="12797797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222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2000"/>
                                  </p:stCondLst>
                                  <p:childTnLst>
                                    <p:set>
                                      <p:cBhvr>
                                        <p:cTn id="9" dur="1" fill="hold">
                                          <p:stCondLst>
                                            <p:cond delay="499"/>
                                          </p:stCondLst>
                                        </p:cTn>
                                        <p:tgtEl>
                                          <p:spTgt spid="52228"/>
                                        </p:tgtEl>
                                        <p:attrNameLst>
                                          <p:attrName>style.visibility</p:attrName>
                                        </p:attrNameLst>
                                      </p:cBhvr>
                                      <p:to>
                                        <p:strVal val="visible"/>
                                      </p:to>
                                    </p:set>
                                  </p:childTnLst>
                                  <p:subTnLst>
                                    <p:animClr clrSpc="rgb" dir="cw">
                                      <p:cBhvr override="childStyle">
                                        <p:cTn dur="1" fill="hold" display="0" masterRel="nextClick" afterEffect="1"/>
                                        <p:tgtEl>
                                          <p:spTgt spid="52228"/>
                                        </p:tgtEl>
                                        <p:attrNameLst>
                                          <p:attrName>ppt_c</p:attrName>
                                        </p:attrNameLst>
                                      </p:cBhvr>
                                      <p:to>
                                        <a:srgbClr val="969696"/>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52231"/>
                                        </p:tgtEl>
                                        <p:attrNameLst>
                                          <p:attrName>style.visibility</p:attrName>
                                        </p:attrNameLst>
                                      </p:cBhvr>
                                      <p:to>
                                        <p:strVal val="visible"/>
                                      </p:to>
                                    </p:set>
                                  </p:childTnLst>
                                  <p:subTnLst>
                                    <p:animClr clrSpc="rgb" dir="cw">
                                      <p:cBhvr override="childStyle">
                                        <p:cTn dur="1" fill="hold" display="0" masterRel="nextClick" afterEffect="1"/>
                                        <p:tgtEl>
                                          <p:spTgt spid="52231"/>
                                        </p:tgtEl>
                                        <p:attrNameLst>
                                          <p:attrName>ppt_c</p:attrName>
                                        </p:attrNameLst>
                                      </p:cBhvr>
                                      <p:to>
                                        <a:srgbClr val="969696"/>
                                      </p:to>
                                    </p:animClr>
                                  </p:sub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52234"/>
                                        </p:tgtEl>
                                        <p:attrNameLst>
                                          <p:attrName>style.visibility</p:attrName>
                                        </p:attrNameLst>
                                      </p:cBhvr>
                                      <p:to>
                                        <p:strVal val="visible"/>
                                      </p:to>
                                    </p:set>
                                  </p:childTnLst>
                                  <p:subTnLst>
                                    <p:animClr clrSpc="rgb" dir="cw">
                                      <p:cBhvr override="childStyle">
                                        <p:cTn dur="1" fill="hold" display="0" masterRel="nextClick" afterEffect="1"/>
                                        <p:tgtEl>
                                          <p:spTgt spid="52234"/>
                                        </p:tgtEl>
                                        <p:attrNameLst>
                                          <p:attrName>ppt_c</p:attrName>
                                        </p:attrNameLst>
                                      </p:cBhvr>
                                      <p:to>
                                        <a:srgbClr val="969696"/>
                                      </p:to>
                                    </p:animClr>
                                  </p:sub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52237"/>
                                        </p:tgtEl>
                                        <p:attrNameLst>
                                          <p:attrName>style.visibility</p:attrName>
                                        </p:attrNameLst>
                                      </p:cBhvr>
                                      <p:to>
                                        <p:strVal val="visible"/>
                                      </p:to>
                                    </p:set>
                                  </p:childTnLst>
                                  <p:subTnLst>
                                    <p:animClr clrSpc="rgb" dir="cw">
                                      <p:cBhvr override="childStyle">
                                        <p:cTn dur="1" fill="hold" display="0" masterRel="nextClick" afterEffect="1"/>
                                        <p:tgtEl>
                                          <p:spTgt spid="52237"/>
                                        </p:tgtEl>
                                        <p:attrNameLst>
                                          <p:attrName>ppt_c</p:attrName>
                                        </p:attrNameLst>
                                      </p:cBhvr>
                                      <p:to>
                                        <a:srgbClr val="9696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Basic Model</a:t>
            </a:r>
          </a:p>
        </p:txBody>
      </p:sp>
      <p:sp>
        <p:nvSpPr>
          <p:cNvPr id="7" name="Date Placeholder 2"/>
          <p:cNvSpPr>
            <a:spLocks noGrp="1"/>
          </p:cNvSpPr>
          <p:nvPr>
            <p:ph type="dt" sz="half" idx="10"/>
          </p:nvPr>
        </p:nvSpPr>
        <p:spPr/>
        <p:txBody>
          <a:bodyPr/>
          <a:lstStyle/>
          <a:p>
            <a:r>
              <a:rPr lang="en-US" smtClean="0"/>
              <a:t>03/25/2011</a:t>
            </a:r>
            <a:endParaRPr lang="en-US"/>
          </a:p>
        </p:txBody>
      </p:sp>
      <p:sp>
        <p:nvSpPr>
          <p:cNvPr id="8" name="Footer Placeholder 3"/>
          <p:cNvSpPr>
            <a:spLocks noGrp="1"/>
          </p:cNvSpPr>
          <p:nvPr>
            <p:ph type="ftr" sz="quarter" idx="11"/>
          </p:nvPr>
        </p:nvSpPr>
        <p:spPr/>
        <p:txBody>
          <a:bodyPr/>
          <a:lstStyle/>
          <a:p>
            <a:r>
              <a:rPr lang="en-US"/>
              <a:t>Beef Cattle Genetic Improvement</a:t>
            </a:r>
          </a:p>
        </p:txBody>
      </p:sp>
      <p:sp>
        <p:nvSpPr>
          <p:cNvPr id="9" name="Slide Number Placeholder 4"/>
          <p:cNvSpPr>
            <a:spLocks noGrp="1"/>
          </p:cNvSpPr>
          <p:nvPr>
            <p:ph type="sldNum" sz="quarter" idx="12"/>
          </p:nvPr>
        </p:nvSpPr>
        <p:spPr/>
        <p:txBody>
          <a:bodyPr/>
          <a:lstStyle/>
          <a:p>
            <a:fld id="{C41971B4-3E71-4FE2-97D7-5301D3A036B7}" type="slidenum">
              <a:rPr lang="en-US"/>
              <a:pPr/>
              <a:t>25</a:t>
            </a:fld>
            <a:endParaRPr lang="en-US"/>
          </a:p>
        </p:txBody>
      </p:sp>
      <p:graphicFrame>
        <p:nvGraphicFramePr>
          <p:cNvPr id="106499" name="Object 3"/>
          <p:cNvGraphicFramePr>
            <a:graphicFrameLocks noChangeAspect="1"/>
          </p:cNvGraphicFramePr>
          <p:nvPr/>
        </p:nvGraphicFramePr>
        <p:xfrm>
          <a:off x="1981200" y="1600200"/>
          <a:ext cx="5181600" cy="1169988"/>
        </p:xfrm>
        <a:graphic>
          <a:graphicData uri="http://schemas.openxmlformats.org/presentationml/2006/ole">
            <p:oleObj spid="_x0000_s38915" name="Equation" r:id="rId5" imgW="1167480" imgH="254520" progId="">
              <p:embed/>
            </p:oleObj>
          </a:graphicData>
        </a:graphic>
      </p:graphicFrame>
      <p:sp>
        <p:nvSpPr>
          <p:cNvPr id="106512" name="AutoShape 16"/>
          <p:cNvSpPr>
            <a:spLocks noChangeArrowheads="1"/>
          </p:cNvSpPr>
          <p:nvPr/>
        </p:nvSpPr>
        <p:spPr bwMode="auto">
          <a:xfrm rot="1139984">
            <a:off x="4800600" y="2590800"/>
            <a:ext cx="609600" cy="914400"/>
          </a:xfrm>
          <a:prstGeom prst="downArrow">
            <a:avLst>
              <a:gd name="adj1" fmla="val 50000"/>
              <a:gd name="adj2" fmla="val 37500"/>
            </a:avLst>
          </a:prstGeom>
          <a:solidFill>
            <a:srgbClr val="00CC00"/>
          </a:solidFill>
          <a:ln w="12700" cap="sq">
            <a:solidFill>
              <a:schemeClr val="tx1"/>
            </a:solidFill>
            <a:miter lim="800000"/>
            <a:headEnd type="none" w="sm" len="sm"/>
            <a:tailEnd type="none" w="sm" len="sm"/>
          </a:ln>
          <a:effectLst/>
        </p:spPr>
        <p:txBody>
          <a:bodyPr vert="eaVert" wrap="none" anchor="ctr"/>
          <a:lstStyle/>
          <a:p>
            <a:endParaRPr lang="en-US"/>
          </a:p>
        </p:txBody>
      </p:sp>
      <p:graphicFrame>
        <p:nvGraphicFramePr>
          <p:cNvPr id="106515" name="Object 19"/>
          <p:cNvGraphicFramePr>
            <a:graphicFrameLocks noChangeAspect="1"/>
          </p:cNvGraphicFramePr>
          <p:nvPr/>
        </p:nvGraphicFramePr>
        <p:xfrm>
          <a:off x="2133600" y="3505200"/>
          <a:ext cx="5108575" cy="1023938"/>
        </p:xfrm>
        <a:graphic>
          <a:graphicData uri="http://schemas.openxmlformats.org/presentationml/2006/ole">
            <p:oleObj spid="_x0000_s38916" name="Equation" r:id="rId6" imgW="28006920" imgH="5685840" progId="">
              <p:embed/>
            </p:oleObj>
          </a:graphicData>
        </a:graphic>
      </p:graphicFrame>
      <p:sp>
        <p:nvSpPr>
          <p:cNvPr id="106516" name="Text Box 20"/>
          <p:cNvSpPr txBox="1">
            <a:spLocks noChangeArrowheads="1"/>
          </p:cNvSpPr>
          <p:nvPr/>
        </p:nvSpPr>
        <p:spPr bwMode="auto">
          <a:xfrm>
            <a:off x="1600200" y="4772025"/>
            <a:ext cx="7239000" cy="15525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a:solidFill>
                  <a:srgbClr val="00CC00"/>
                </a:solidFill>
              </a:rPr>
              <a:t>A = Breeding value (Additive gene effects)</a:t>
            </a:r>
          </a:p>
          <a:p>
            <a:pPr>
              <a:spcBef>
                <a:spcPct val="50000"/>
              </a:spcBef>
            </a:pPr>
            <a:r>
              <a:rPr lang="en-US">
                <a:solidFill>
                  <a:srgbClr val="00CC00"/>
                </a:solidFill>
              </a:rPr>
              <a:t>D = Dominance effects (pairing of genes effects)</a:t>
            </a:r>
          </a:p>
          <a:p>
            <a:pPr>
              <a:spcBef>
                <a:spcPct val="50000"/>
              </a:spcBef>
            </a:pPr>
            <a:r>
              <a:rPr lang="en-US"/>
              <a:t>I = Epistatic (interactions among genes)</a:t>
            </a:r>
          </a:p>
        </p:txBody>
      </p:sp>
    </p:spTree>
    <p:custDataLst>
      <p:tags r:id="rId2"/>
    </p:custDataLst>
    <p:extLst>
      <p:ext uri="{BB962C8B-B14F-4D97-AF65-F5344CB8AC3E}">
        <p14:creationId xmlns:p14="http://schemas.microsoft.com/office/powerpoint/2010/main" xmlns="" val="138559217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106499"/>
                                        </p:tgtEl>
                                        <p:attrNameLst>
                                          <p:attrName>style.visibility</p:attrName>
                                        </p:attrNameLst>
                                      </p:cBhvr>
                                      <p:to>
                                        <p:strVal val="visible"/>
                                      </p:to>
                                    </p:set>
                                  </p:childTnLst>
                                </p:cTn>
                              </p:par>
                            </p:childTnLst>
                          </p:cTn>
                        </p:par>
                        <p:par>
                          <p:cTn id="7" fill="hold">
                            <p:stCondLst>
                              <p:cond delay="500"/>
                            </p:stCondLst>
                            <p:childTnLst>
                              <p:par>
                                <p:cTn id="8" presetID="18" presetClass="entr" presetSubtype="12" fill="hold" grpId="0" nodeType="afterEffect">
                                  <p:stCondLst>
                                    <p:cond delay="500"/>
                                  </p:stCondLst>
                                  <p:childTnLst>
                                    <p:set>
                                      <p:cBhvr>
                                        <p:cTn id="9" dur="1" fill="hold">
                                          <p:stCondLst>
                                            <p:cond delay="0"/>
                                          </p:stCondLst>
                                        </p:cTn>
                                        <p:tgtEl>
                                          <p:spTgt spid="106512"/>
                                        </p:tgtEl>
                                        <p:attrNameLst>
                                          <p:attrName>style.visibility</p:attrName>
                                        </p:attrNameLst>
                                      </p:cBhvr>
                                      <p:to>
                                        <p:strVal val="visible"/>
                                      </p:to>
                                    </p:set>
                                    <p:animEffect transition="in" filter="strips(downLeft)">
                                      <p:cBhvr>
                                        <p:cTn id="10" dur="500"/>
                                        <p:tgtEl>
                                          <p:spTgt spid="106512"/>
                                        </p:tgtEl>
                                      </p:cBhvr>
                                    </p:animEffect>
                                  </p:childTnLst>
                                </p:cTn>
                              </p:par>
                            </p:childTnLst>
                          </p:cTn>
                        </p:par>
                        <p:par>
                          <p:cTn id="11" fill="hold">
                            <p:stCondLst>
                              <p:cond delay="1500"/>
                            </p:stCondLst>
                            <p:childTnLst>
                              <p:par>
                                <p:cTn id="12" presetID="1" presetClass="entr" presetSubtype="0" fill="hold" nodeType="afterEffect">
                                  <p:stCondLst>
                                    <p:cond delay="500"/>
                                  </p:stCondLst>
                                  <p:childTnLst>
                                    <p:set>
                                      <p:cBhvr>
                                        <p:cTn id="13" dur="1" fill="hold">
                                          <p:stCondLst>
                                            <p:cond delay="499"/>
                                          </p:stCondLst>
                                        </p:cTn>
                                        <p:tgtEl>
                                          <p:spTgt spid="106515"/>
                                        </p:tgtEl>
                                        <p:attrNameLst>
                                          <p:attrName>style.visibility</p:attrName>
                                        </p:attrNameLst>
                                      </p:cBhvr>
                                      <p:to>
                                        <p:strVal val="visible"/>
                                      </p:to>
                                    </p:set>
                                  </p:childTnLst>
                                </p:cTn>
                              </p:par>
                            </p:childTnLst>
                          </p:cTn>
                        </p:par>
                        <p:par>
                          <p:cTn id="14" fill="hold">
                            <p:stCondLst>
                              <p:cond delay="2500"/>
                            </p:stCondLst>
                            <p:childTnLst>
                              <p:par>
                                <p:cTn id="15" presetID="1" presetClass="entr" presetSubtype="0" fill="hold" grpId="0" nodeType="afterEffect">
                                  <p:stCondLst>
                                    <p:cond delay="1000"/>
                                  </p:stCondLst>
                                  <p:childTnLst>
                                    <p:set>
                                      <p:cBhvr>
                                        <p:cTn id="16" dur="1" fill="hold">
                                          <p:stCondLst>
                                            <p:cond delay="0"/>
                                          </p:stCondLst>
                                        </p:cTn>
                                        <p:tgtEl>
                                          <p:spTgt spid="106516">
                                            <p:txEl>
                                              <p:pRg st="0" end="0"/>
                                            </p:txEl>
                                          </p:spTgt>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0"/>
                                  </p:stCondLst>
                                  <p:childTnLst>
                                    <p:set>
                                      <p:cBhvr>
                                        <p:cTn id="19" dur="1" fill="hold">
                                          <p:stCondLst>
                                            <p:cond delay="0"/>
                                          </p:stCondLst>
                                        </p:cTn>
                                        <p:tgtEl>
                                          <p:spTgt spid="106516">
                                            <p:txEl>
                                              <p:pRg st="1" end="1"/>
                                            </p:txEl>
                                          </p:spTgt>
                                        </p:tgtEl>
                                        <p:attrNameLst>
                                          <p:attrName>style.visibility</p:attrName>
                                        </p:attrNameLst>
                                      </p:cBhvr>
                                      <p:to>
                                        <p:strVal val="visible"/>
                                      </p:to>
                                    </p:set>
                                  </p:childTnLst>
                                </p:cTn>
                              </p:par>
                            </p:childTnLst>
                          </p:cTn>
                        </p:par>
                        <p:par>
                          <p:cTn id="20" fill="hold">
                            <p:stCondLst>
                              <p:cond delay="3500"/>
                            </p:stCondLst>
                            <p:childTnLst>
                              <p:par>
                                <p:cTn id="21" presetID="1" presetClass="entr" presetSubtype="0" fill="hold" grpId="0" nodeType="afterEffect">
                                  <p:stCondLst>
                                    <p:cond delay="0"/>
                                  </p:stCondLst>
                                  <p:childTnLst>
                                    <p:set>
                                      <p:cBhvr>
                                        <p:cTn id="22" dur="1" fill="hold">
                                          <p:stCondLst>
                                            <p:cond delay="0"/>
                                          </p:stCondLst>
                                        </p:cTn>
                                        <p:tgtEl>
                                          <p:spTgt spid="1065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12" grpId="0" animBg="1"/>
      <p:bldP spid="106516"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Having Your Cake and Eating it Too</a:t>
            </a:r>
            <a:endParaRPr lang="en-US" dirty="0"/>
          </a:p>
        </p:txBody>
      </p:sp>
      <p:sp>
        <p:nvSpPr>
          <p:cNvPr id="4" name="Content Placeholder 3"/>
          <p:cNvSpPr>
            <a:spLocks noGrp="1"/>
          </p:cNvSpPr>
          <p:nvPr>
            <p:ph idx="1"/>
          </p:nvPr>
        </p:nvSpPr>
        <p:spPr/>
        <p:txBody>
          <a:bodyPr/>
          <a:lstStyle/>
          <a:p>
            <a:r>
              <a:rPr lang="en-US" dirty="0" smtClean="0"/>
              <a:t>Commercial cattlemen SHOULD care about BOTH additive and non-additive effects.</a:t>
            </a:r>
          </a:p>
          <a:p>
            <a:r>
              <a:rPr lang="en-US" dirty="0" err="1" smtClean="0"/>
              <a:t>Seedstock</a:t>
            </a:r>
            <a:r>
              <a:rPr lang="en-US" dirty="0" smtClean="0"/>
              <a:t> producers SHOULD focus on additive genetic merit, and putting it in a package that helps clientele exploit non-additive effects. </a:t>
            </a:r>
          </a:p>
          <a:p>
            <a:pPr marL="227012" lvl="1" indent="0">
              <a:buNone/>
            </a:pPr>
            <a:endParaRPr lang="en-US" dirty="0"/>
          </a:p>
        </p:txBody>
      </p:sp>
    </p:spTree>
    <p:extLst>
      <p:ext uri="{BB962C8B-B14F-4D97-AF65-F5344CB8AC3E}">
        <p14:creationId xmlns:p14="http://schemas.microsoft.com/office/powerpoint/2010/main" xmlns="" val="1380669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62000"/>
            <a:ext cx="6934200" cy="5105400"/>
          </a:xfrm>
        </p:spPr>
        <p:txBody>
          <a:bodyPr>
            <a:noAutofit/>
          </a:bodyPr>
          <a:lstStyle/>
          <a:p>
            <a:pPr eaLnBrk="1" fontAlgn="auto" hangingPunct="1">
              <a:spcBef>
                <a:spcPts val="0"/>
              </a:spcBef>
              <a:spcAft>
                <a:spcPts val="0"/>
              </a:spcAft>
              <a:defRPr/>
            </a:pPr>
            <a:r>
              <a:rPr sz="5400" dirty="0" smtClean="0"/>
              <a:t>So, Matt</a:t>
            </a:r>
            <a:r>
              <a:rPr sz="5400" dirty="0"/>
              <a:t>–</a:t>
            </a:r>
            <a:r>
              <a:rPr sz="5400" dirty="0" smtClean="0"/>
              <a:t>Breeds Have Changed Overtime, Does Heterosis Still Exist?</a:t>
            </a:r>
            <a:br>
              <a:rPr sz="5400" dirty="0" smtClean="0"/>
            </a:br>
            <a:r>
              <a:rPr sz="5400" dirty="0" smtClean="0"/>
              <a:t/>
            </a:r>
            <a:br>
              <a:rPr sz="5400" dirty="0" smtClean="0"/>
            </a:br>
            <a:r>
              <a:rPr sz="5400" dirty="0" smtClean="0"/>
              <a:t>What About Complementarity?</a:t>
            </a:r>
            <a:endParaRPr sz="4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Autofit/>
          </a:bodyPr>
          <a:lstStyle/>
          <a:p>
            <a:pPr eaLnBrk="1" fontAlgn="auto" hangingPunct="1">
              <a:spcBef>
                <a:spcPts val="0"/>
              </a:spcBef>
              <a:spcAft>
                <a:spcPts val="0"/>
              </a:spcAft>
              <a:defRPr/>
            </a:pPr>
            <a:r>
              <a:rPr sz="4400"/>
              <a:t>Genetic Trends for </a:t>
            </a:r>
            <a:br>
              <a:rPr sz="4400"/>
            </a:br>
            <a:r>
              <a:rPr sz="4400"/>
              <a:t>Weaning Weight, </a:t>
            </a:r>
            <a:r>
              <a:rPr sz="4400" err="1"/>
              <a:t>lb</a:t>
            </a:r>
            <a:endParaRPr sz="4400"/>
          </a:p>
        </p:txBody>
      </p:sp>
      <p:graphicFrame>
        <p:nvGraphicFramePr>
          <p:cNvPr id="21507" name="Object 2"/>
          <p:cNvGraphicFramePr>
            <a:graphicFrameLocks noGrp="1" noChangeAspect="1"/>
          </p:cNvGraphicFramePr>
          <p:nvPr>
            <p:ph idx="1"/>
          </p:nvPr>
        </p:nvGraphicFramePr>
        <p:xfrm>
          <a:off x="457200" y="1670050"/>
          <a:ext cx="8229600" cy="4660900"/>
        </p:xfrm>
        <a:graphic>
          <a:graphicData uri="http://schemas.openxmlformats.org/presentationml/2006/ole">
            <p:oleObj spid="_x0000_s21543" r:id="rId4" imgW="8771419" imgH="4967829" progId="">
              <p:embed/>
            </p:oleObj>
          </a:graphicData>
        </a:graphic>
      </p:graphicFrame>
      <p:sp>
        <p:nvSpPr>
          <p:cNvPr id="21508" name="Text Box 4"/>
          <p:cNvSpPr txBox="1">
            <a:spLocks noChangeArrowheads="1"/>
          </p:cNvSpPr>
          <p:nvPr/>
        </p:nvSpPr>
        <p:spPr bwMode="auto">
          <a:xfrm>
            <a:off x="1512888" y="6273800"/>
            <a:ext cx="6297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NZ" altLang="en-US" sz="1600"/>
              <a:t>Adapted from Spring 2012 Genetic Trends from Breed Associations</a:t>
            </a:r>
          </a:p>
          <a:p>
            <a:pPr algn="ctr" eaLnBrk="1" hangingPunct="1"/>
            <a:r>
              <a:rPr lang="en-NZ" altLang="en-US" sz="1600"/>
              <a:t> and 2012 AB-EPD factors (Kuehn and Thallman, 2012)</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Autofit/>
          </a:bodyPr>
          <a:lstStyle/>
          <a:p>
            <a:pPr eaLnBrk="1" fontAlgn="auto" hangingPunct="1">
              <a:spcBef>
                <a:spcPts val="0"/>
              </a:spcBef>
              <a:spcAft>
                <a:spcPts val="0"/>
              </a:spcAft>
              <a:defRPr/>
            </a:pPr>
            <a:r>
              <a:rPr sz="4400"/>
              <a:t>Genetic Trends for </a:t>
            </a:r>
            <a:br>
              <a:rPr sz="4400"/>
            </a:br>
            <a:r>
              <a:rPr sz="4400"/>
              <a:t>Yearling Weight, </a:t>
            </a:r>
            <a:r>
              <a:rPr sz="4400" err="1"/>
              <a:t>lb</a:t>
            </a:r>
            <a:endParaRPr sz="4400"/>
          </a:p>
        </p:txBody>
      </p:sp>
      <p:graphicFrame>
        <p:nvGraphicFramePr>
          <p:cNvPr id="22531" name="Object 2"/>
          <p:cNvGraphicFramePr>
            <a:graphicFrameLocks noGrp="1" noChangeAspect="1"/>
          </p:cNvGraphicFramePr>
          <p:nvPr>
            <p:ph idx="1"/>
          </p:nvPr>
        </p:nvGraphicFramePr>
        <p:xfrm>
          <a:off x="457200" y="1670050"/>
          <a:ext cx="8229600" cy="4660900"/>
        </p:xfrm>
        <a:graphic>
          <a:graphicData uri="http://schemas.openxmlformats.org/presentationml/2006/ole">
            <p:oleObj spid="_x0000_s22567" r:id="rId4" imgW="8771419" imgH="4967829" progId="">
              <p:embed/>
            </p:oleObj>
          </a:graphicData>
        </a:graphic>
      </p:graphicFrame>
      <p:sp>
        <p:nvSpPr>
          <p:cNvPr id="22532" name="Text Box 4"/>
          <p:cNvSpPr txBox="1">
            <a:spLocks noChangeArrowheads="1"/>
          </p:cNvSpPr>
          <p:nvPr/>
        </p:nvSpPr>
        <p:spPr bwMode="auto">
          <a:xfrm>
            <a:off x="1512888" y="6248400"/>
            <a:ext cx="6297612"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NZ" altLang="en-US" sz="1600"/>
              <a:t>Adapted from Spring 2012 Genetic Trends from Breed Associations</a:t>
            </a:r>
          </a:p>
          <a:p>
            <a:pPr algn="ctr" eaLnBrk="1" hangingPunct="1"/>
            <a:r>
              <a:rPr lang="en-NZ" altLang="en-US" sz="1600"/>
              <a:t> and 2012 AB-EPD factors (Keuhn et al., 2012)</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73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610725" cy="72009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94127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381000"/>
            <a:ext cx="8153400" cy="1143000"/>
          </a:xfrm>
          <a:ln/>
        </p:spPr>
        <p:txBody>
          <a:bodyPr/>
          <a:lstStyle/>
          <a:p>
            <a:r>
              <a:rPr lang="en-US" sz="3200" b="1" dirty="0" smtClean="0">
                <a:solidFill>
                  <a:srgbClr val="0000FF"/>
                </a:solidFill>
                <a:effectLst>
                  <a:outerShdw blurRad="38100" dist="38100" dir="2700000" algn="tl">
                    <a:srgbClr val="000000"/>
                  </a:outerShdw>
                </a:effectLst>
              </a:rPr>
              <a:t>Genetic </a:t>
            </a:r>
            <a:r>
              <a:rPr lang="en-US" sz="3200" b="1" dirty="0">
                <a:solidFill>
                  <a:srgbClr val="0000FF"/>
                </a:solidFill>
                <a:effectLst>
                  <a:outerShdw blurRad="38100" dist="38100" dir="2700000" algn="tl">
                    <a:srgbClr val="000000"/>
                  </a:outerShdw>
                </a:effectLst>
              </a:rPr>
              <a:t>Trends for </a:t>
            </a:r>
            <a:r>
              <a:rPr lang="en-US" sz="3200" b="1" dirty="0" smtClean="0">
                <a:solidFill>
                  <a:srgbClr val="0000FF"/>
                </a:solidFill>
                <a:effectLst>
                  <a:outerShdw blurRad="38100" dist="38100" dir="2700000" algn="tl">
                    <a:srgbClr val="000000"/>
                  </a:outerShdw>
                </a:effectLst>
              </a:rPr>
              <a:t>Yearling Weight</a:t>
            </a:r>
            <a:r>
              <a:rPr lang="en-US" sz="3200" b="1" dirty="0">
                <a:solidFill>
                  <a:srgbClr val="0000FF"/>
                </a:solidFill>
                <a:effectLst>
                  <a:outerShdw blurRad="38100" dist="38100" dir="2700000" algn="tl">
                    <a:srgbClr val="000000"/>
                  </a:outerShdw>
                </a:effectLst>
              </a:rPr>
              <a:t>, lb</a:t>
            </a:r>
            <a:r>
              <a:rPr lang="en-US" sz="2800" b="1" dirty="0">
                <a:solidFill>
                  <a:srgbClr val="0000FF"/>
                </a:solidFill>
                <a:effectLst>
                  <a:outerShdw blurRad="38100" dist="38100" dir="2700000" algn="tl">
                    <a:srgbClr val="000000"/>
                  </a:outerShdw>
                </a:effectLst>
              </a:rPr>
              <a:t/>
            </a:r>
            <a:br>
              <a:rPr lang="en-US" sz="2800" b="1" dirty="0">
                <a:solidFill>
                  <a:srgbClr val="0000FF"/>
                </a:solidFill>
                <a:effectLst>
                  <a:outerShdw blurRad="38100" dist="38100" dir="2700000" algn="tl">
                    <a:srgbClr val="000000"/>
                  </a:outerShdw>
                </a:effectLst>
              </a:rPr>
            </a:br>
            <a:endParaRPr lang="en-US" sz="2800" b="1" dirty="0">
              <a:solidFill>
                <a:srgbClr val="0000FF"/>
              </a:solidFill>
              <a:effectLst>
                <a:outerShdw blurRad="38100" dist="38100" dir="2700000" algn="tl">
                  <a:srgbClr val="000000"/>
                </a:outerShdw>
              </a:effectLst>
            </a:endParaRPr>
          </a:p>
        </p:txBody>
      </p:sp>
      <p:graphicFrame>
        <p:nvGraphicFramePr>
          <p:cNvPr id="27" name="Object 2"/>
          <p:cNvGraphicFramePr>
            <a:graphicFrameLocks noGrp="1" noChangeAspect="1"/>
          </p:cNvGraphicFramePr>
          <p:nvPr>
            <p:ph type="chart" idx="1"/>
          </p:nvPr>
        </p:nvGraphicFramePr>
        <p:xfrm>
          <a:off x="194733" y="1068388"/>
          <a:ext cx="8669867" cy="4864100"/>
        </p:xfrm>
        <a:graphic>
          <a:graphicData uri="http://schemas.openxmlformats.org/drawingml/2006/chart">
            <c:chart xmlns:c="http://schemas.openxmlformats.org/drawingml/2006/chart" xmlns:r="http://schemas.openxmlformats.org/officeDocument/2006/relationships" r:id="rId3"/>
          </a:graphicData>
        </a:graphic>
      </p:graphicFrame>
      <p:sp>
        <p:nvSpPr>
          <p:cNvPr id="293892" name="Text Box 4"/>
          <p:cNvSpPr txBox="1">
            <a:spLocks noChangeArrowheads="1"/>
          </p:cNvSpPr>
          <p:nvPr/>
        </p:nvSpPr>
        <p:spPr bwMode="auto">
          <a:xfrm>
            <a:off x="-16854" y="6013451"/>
            <a:ext cx="9358331" cy="830997"/>
          </a:xfrm>
          <a:prstGeom prst="rect">
            <a:avLst/>
          </a:prstGeom>
          <a:noFill/>
          <a:ln w="9525">
            <a:noFill/>
            <a:miter lim="800000"/>
            <a:headEnd/>
            <a:tailEnd/>
          </a:ln>
          <a:effectLst/>
        </p:spPr>
        <p:txBody>
          <a:bodyPr wrap="none">
            <a:spAutoFit/>
          </a:bodyPr>
          <a:lstStyle/>
          <a:p>
            <a:pPr algn="ctr"/>
            <a:r>
              <a:rPr lang="en-NZ" sz="2400" dirty="0">
                <a:latin typeface="Arial" charset="0"/>
              </a:rPr>
              <a:t>Adapted from Spring 2009 Genetic Trends from Breed Associations</a:t>
            </a:r>
          </a:p>
          <a:p>
            <a:pPr algn="ctr"/>
            <a:r>
              <a:rPr lang="en-NZ" sz="2400" dirty="0">
                <a:latin typeface="Arial" charset="0"/>
              </a:rPr>
              <a:t> and </a:t>
            </a:r>
            <a:r>
              <a:rPr lang="en-NZ" sz="2400" dirty="0" smtClean="0">
                <a:latin typeface="Arial" charset="0"/>
              </a:rPr>
              <a:t>2011 </a:t>
            </a:r>
            <a:r>
              <a:rPr lang="en-NZ" sz="2400" dirty="0">
                <a:latin typeface="Arial" charset="0"/>
              </a:rPr>
              <a:t>AB-EPD factors</a:t>
            </a:r>
          </a:p>
        </p:txBody>
      </p:sp>
      <p:sp>
        <p:nvSpPr>
          <p:cNvPr id="5" name="Line 24"/>
          <p:cNvSpPr>
            <a:spLocks noChangeShapeType="1"/>
          </p:cNvSpPr>
          <p:nvPr/>
        </p:nvSpPr>
        <p:spPr bwMode="auto">
          <a:xfrm flipH="1">
            <a:off x="1571172" y="2492828"/>
            <a:ext cx="0" cy="1447800"/>
          </a:xfrm>
          <a:prstGeom prst="line">
            <a:avLst/>
          </a:prstGeom>
          <a:noFill/>
          <a:ln w="31750">
            <a:solidFill>
              <a:schemeClr val="tx1"/>
            </a:solidFill>
            <a:round/>
            <a:headEnd type="triangle" w="lg" len="med"/>
            <a:tailEnd type="triangle" w="lg" len="med"/>
          </a:ln>
        </p:spPr>
        <p:txBody>
          <a:bodyPr/>
          <a:lstStyle/>
          <a:p>
            <a:endParaRPr lang="en-US"/>
          </a:p>
        </p:txBody>
      </p:sp>
      <p:sp>
        <p:nvSpPr>
          <p:cNvPr id="6" name="Text Box 25"/>
          <p:cNvSpPr txBox="1">
            <a:spLocks noChangeArrowheads="1"/>
          </p:cNvSpPr>
          <p:nvPr/>
        </p:nvSpPr>
        <p:spPr bwMode="auto">
          <a:xfrm>
            <a:off x="1691822" y="2895600"/>
            <a:ext cx="1747594" cy="461665"/>
          </a:xfrm>
          <a:prstGeom prst="rect">
            <a:avLst/>
          </a:prstGeom>
          <a:solidFill>
            <a:srgbClr val="0066FF"/>
          </a:solidFill>
          <a:ln w="9525">
            <a:noFill/>
            <a:miter lim="800000"/>
            <a:headEnd/>
            <a:tailEnd/>
          </a:ln>
        </p:spPr>
        <p:txBody>
          <a:bodyPr wrap="none">
            <a:spAutoFit/>
          </a:bodyPr>
          <a:lstStyle/>
          <a:p>
            <a:r>
              <a:rPr lang="en-US" b="1" dirty="0">
                <a:solidFill>
                  <a:schemeClr val="bg1"/>
                </a:solidFill>
              </a:rPr>
              <a:t>Diff = </a:t>
            </a:r>
            <a:r>
              <a:rPr lang="en-US" b="1" dirty="0" smtClean="0">
                <a:solidFill>
                  <a:schemeClr val="bg1"/>
                </a:solidFill>
              </a:rPr>
              <a:t>61 </a:t>
            </a:r>
            <a:r>
              <a:rPr lang="en-US" b="1" dirty="0">
                <a:solidFill>
                  <a:schemeClr val="bg1"/>
                </a:solidFill>
              </a:rPr>
              <a:t>lb</a:t>
            </a:r>
          </a:p>
        </p:txBody>
      </p:sp>
      <p:sp>
        <p:nvSpPr>
          <p:cNvPr id="7" name="Line 28"/>
          <p:cNvSpPr>
            <a:spLocks noChangeShapeType="1"/>
          </p:cNvSpPr>
          <p:nvPr/>
        </p:nvSpPr>
        <p:spPr bwMode="auto">
          <a:xfrm>
            <a:off x="4728936" y="2035628"/>
            <a:ext cx="0" cy="838200"/>
          </a:xfrm>
          <a:prstGeom prst="line">
            <a:avLst/>
          </a:prstGeom>
          <a:noFill/>
          <a:ln w="31750">
            <a:solidFill>
              <a:schemeClr val="tx1"/>
            </a:solidFill>
            <a:round/>
            <a:headEnd type="triangle" w="lg" len="med"/>
            <a:tailEnd type="triangle" w="lg" len="med"/>
          </a:ln>
        </p:spPr>
        <p:txBody>
          <a:bodyPr/>
          <a:lstStyle/>
          <a:p>
            <a:endParaRPr lang="en-US"/>
          </a:p>
        </p:txBody>
      </p:sp>
      <p:sp>
        <p:nvSpPr>
          <p:cNvPr id="8" name="Text Box 29"/>
          <p:cNvSpPr txBox="1">
            <a:spLocks noChangeArrowheads="1"/>
          </p:cNvSpPr>
          <p:nvPr/>
        </p:nvSpPr>
        <p:spPr bwMode="auto">
          <a:xfrm>
            <a:off x="4795838" y="2057400"/>
            <a:ext cx="1747594" cy="461665"/>
          </a:xfrm>
          <a:prstGeom prst="rect">
            <a:avLst/>
          </a:prstGeom>
          <a:solidFill>
            <a:srgbClr val="0066FF"/>
          </a:solidFill>
          <a:ln w="9525">
            <a:noFill/>
            <a:miter lim="800000"/>
            <a:headEnd/>
            <a:tailEnd/>
          </a:ln>
        </p:spPr>
        <p:txBody>
          <a:bodyPr wrap="none">
            <a:spAutoFit/>
          </a:bodyPr>
          <a:lstStyle/>
          <a:p>
            <a:r>
              <a:rPr lang="en-US" b="1" dirty="0">
                <a:solidFill>
                  <a:schemeClr val="bg1"/>
                </a:solidFill>
              </a:rPr>
              <a:t>Diff = </a:t>
            </a:r>
            <a:r>
              <a:rPr lang="en-US" b="1" dirty="0" smtClean="0">
                <a:solidFill>
                  <a:schemeClr val="bg1"/>
                </a:solidFill>
              </a:rPr>
              <a:t>38 </a:t>
            </a:r>
            <a:r>
              <a:rPr lang="en-US" b="1" dirty="0">
                <a:solidFill>
                  <a:schemeClr val="bg1"/>
                </a:solidFill>
              </a:rPr>
              <a:t>lb</a:t>
            </a:r>
          </a:p>
        </p:txBody>
      </p:sp>
      <p:sp>
        <p:nvSpPr>
          <p:cNvPr id="9" name="Line 30"/>
          <p:cNvSpPr>
            <a:spLocks noChangeShapeType="1"/>
          </p:cNvSpPr>
          <p:nvPr/>
        </p:nvSpPr>
        <p:spPr bwMode="auto">
          <a:xfrm flipV="1">
            <a:off x="8458200" y="1676400"/>
            <a:ext cx="228600" cy="762000"/>
          </a:xfrm>
          <a:prstGeom prst="line">
            <a:avLst/>
          </a:prstGeom>
          <a:noFill/>
          <a:ln w="28575">
            <a:solidFill>
              <a:schemeClr val="tx1"/>
            </a:solidFill>
            <a:round/>
            <a:headEnd/>
            <a:tailEnd type="triangle" w="lg" len="med"/>
          </a:ln>
        </p:spPr>
        <p:txBody>
          <a:bodyPr/>
          <a:lstStyle/>
          <a:p>
            <a:endParaRPr lang="en-US"/>
          </a:p>
        </p:txBody>
      </p:sp>
      <p:sp>
        <p:nvSpPr>
          <p:cNvPr id="10" name="Text Box 31"/>
          <p:cNvSpPr txBox="1">
            <a:spLocks noChangeArrowheads="1"/>
          </p:cNvSpPr>
          <p:nvPr/>
        </p:nvSpPr>
        <p:spPr bwMode="auto">
          <a:xfrm>
            <a:off x="7050088" y="2438400"/>
            <a:ext cx="1832553" cy="461665"/>
          </a:xfrm>
          <a:prstGeom prst="rect">
            <a:avLst/>
          </a:prstGeom>
          <a:solidFill>
            <a:srgbClr val="0066FF"/>
          </a:solidFill>
          <a:ln w="9525">
            <a:noFill/>
            <a:miter lim="800000"/>
            <a:headEnd/>
            <a:tailEnd/>
          </a:ln>
        </p:spPr>
        <p:txBody>
          <a:bodyPr wrap="none">
            <a:spAutoFit/>
          </a:bodyPr>
          <a:lstStyle/>
          <a:p>
            <a:r>
              <a:rPr lang="en-US" b="1" dirty="0">
                <a:solidFill>
                  <a:schemeClr val="bg1"/>
                </a:solidFill>
              </a:rPr>
              <a:t>Diff = </a:t>
            </a:r>
            <a:r>
              <a:rPr lang="en-US" b="1" dirty="0" smtClean="0">
                <a:solidFill>
                  <a:schemeClr val="bg1"/>
                </a:solidFill>
              </a:rPr>
              <a:t>0.4 lb</a:t>
            </a:r>
            <a:endParaRPr lang="en-US" b="1" dirty="0">
              <a:solidFill>
                <a:schemeClr val="bg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4" presetClass="entr" presetSubtype="16"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ox(i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0" y="304800"/>
            <a:ext cx="8153400" cy="1371600"/>
          </a:xfrm>
        </p:spPr>
        <p:txBody>
          <a:bodyPr/>
          <a:lstStyle/>
          <a:p>
            <a:pPr eaLnBrk="1" fontAlgn="auto" hangingPunct="1">
              <a:spcBef>
                <a:spcPts val="0"/>
              </a:spcBef>
              <a:spcAft>
                <a:spcPts val="0"/>
              </a:spcAft>
              <a:defRPr/>
            </a:pPr>
            <a:r>
              <a:rPr sz="2000"/>
              <a:t/>
            </a:r>
            <a:br>
              <a:rPr sz="2000"/>
            </a:br>
            <a:endParaRPr sz="2000">
              <a:solidFill>
                <a:schemeClr val="folHlink"/>
              </a:solidFill>
            </a:endParaRPr>
          </a:p>
        </p:txBody>
      </p:sp>
      <p:graphicFrame>
        <p:nvGraphicFramePr>
          <p:cNvPr id="23555" name="Object 3"/>
          <p:cNvGraphicFramePr>
            <a:graphicFrameLocks noGrp="1" noChangeAspect="1"/>
          </p:cNvGraphicFramePr>
          <p:nvPr>
            <p:ph type="chart" idx="1"/>
          </p:nvPr>
        </p:nvGraphicFramePr>
        <p:xfrm>
          <a:off x="685800" y="1805781"/>
          <a:ext cx="7772400" cy="4114800"/>
        </p:xfrm>
        <a:graphic>
          <a:graphicData uri="http://schemas.openxmlformats.org/presentationml/2006/ole">
            <p:oleObj spid="_x0000_s23603" name="Chart" r:id="rId3" imgW="7772400" imgH="4114800" progId="MSGraph.Chart.8">
              <p:embed followColorScheme="full"/>
            </p:oleObj>
          </a:graphicData>
        </a:graphic>
      </p:graphicFrame>
      <p:sp>
        <p:nvSpPr>
          <p:cNvPr id="26628" name="Text Box 4"/>
          <p:cNvSpPr txBox="1">
            <a:spLocks noChangeArrowheads="1"/>
          </p:cNvSpPr>
          <p:nvPr/>
        </p:nvSpPr>
        <p:spPr bwMode="auto">
          <a:xfrm>
            <a:off x="1947863" y="304800"/>
            <a:ext cx="6891337" cy="1631950"/>
          </a:xfrm>
          <a:prstGeom prst="rect">
            <a:avLst/>
          </a:prstGeom>
          <a:noFill/>
          <a:ln w="9525">
            <a:noFill/>
            <a:miter lim="800000"/>
            <a:headEnd/>
            <a:tailEnd/>
          </a:ln>
          <a:effec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NZ" sz="2000" b="1" dirty="0" smtClean="0">
                <a:effectLst>
                  <a:outerShdw blurRad="38100" dist="38100" dir="2700000" algn="tl">
                    <a:srgbClr val="C0C0C0"/>
                  </a:outerShdw>
                </a:effectLst>
              </a:rPr>
              <a:t>BREED GROUP MEANS (DEVIATIONS FROM HA &amp; AH) FOR MATURE WEIGHT (ADJUSTED TO CONDITION SCORE OF 5.5) OF F1 CROSS COWS IN CYCLES I AND II (BIRTH YEARS: 1970-74) COMPARED TO CYCLE VII (BIRTH YEARS 1999-2000), </a:t>
            </a:r>
            <a:r>
              <a:rPr lang="en-NZ" sz="2000" b="1" dirty="0" err="1" smtClean="0">
                <a:effectLst>
                  <a:outerShdw blurRad="38100" dist="38100" dir="2700000" algn="tl">
                    <a:srgbClr val="C0C0C0"/>
                  </a:outerShdw>
                </a:effectLst>
              </a:rPr>
              <a:t>lb</a:t>
            </a:r>
            <a:endParaRPr lang="en-NZ" sz="2000" b="1" dirty="0" smtClean="0">
              <a:effectLst>
                <a:outerShdw blurRad="38100" dist="38100" dir="2700000" algn="tl">
                  <a:srgbClr val="C0C0C0"/>
                </a:outerShdw>
              </a:effectLst>
            </a:endParaRPr>
          </a:p>
        </p:txBody>
      </p:sp>
      <p:sp>
        <p:nvSpPr>
          <p:cNvPr id="23557" name="Text Box 5"/>
          <p:cNvSpPr txBox="1">
            <a:spLocks noChangeArrowheads="1"/>
          </p:cNvSpPr>
          <p:nvPr/>
        </p:nvSpPr>
        <p:spPr bwMode="auto">
          <a:xfrm>
            <a:off x="7146925" y="3038475"/>
            <a:ext cx="1101725"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b="1">
                <a:latin typeface="Times New Roman" pitchFamily="18" charset="0"/>
              </a:rPr>
              <a:t>LSD </a:t>
            </a:r>
            <a:r>
              <a:rPr lang="en-NZ" altLang="en-US" b="1" u="sng">
                <a:latin typeface="Times New Roman" pitchFamily="18" charset="0"/>
              </a:rPr>
              <a:t>&lt;</a:t>
            </a:r>
            <a:r>
              <a:rPr lang="en-NZ" altLang="en-US" b="1">
                <a:latin typeface="Times New Roman" pitchFamily="18" charset="0"/>
              </a:rPr>
              <a:t> 26</a:t>
            </a:r>
          </a:p>
        </p:txBody>
      </p:sp>
      <p:sp>
        <p:nvSpPr>
          <p:cNvPr id="23558" name="Text Box 6"/>
          <p:cNvSpPr txBox="1">
            <a:spLocks noChangeArrowheads="1"/>
          </p:cNvSpPr>
          <p:nvPr/>
        </p:nvSpPr>
        <p:spPr bwMode="auto">
          <a:xfrm>
            <a:off x="1830388" y="2692400"/>
            <a:ext cx="3698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(0)</a:t>
            </a:r>
          </a:p>
        </p:txBody>
      </p:sp>
      <p:sp>
        <p:nvSpPr>
          <p:cNvPr id="23559" name="Text Box 7"/>
          <p:cNvSpPr txBox="1">
            <a:spLocks noChangeArrowheads="1"/>
          </p:cNvSpPr>
          <p:nvPr/>
        </p:nvSpPr>
        <p:spPr bwMode="auto">
          <a:xfrm>
            <a:off x="2703513" y="2692400"/>
            <a:ext cx="4635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(- 6)</a:t>
            </a:r>
          </a:p>
        </p:txBody>
      </p:sp>
      <p:sp>
        <p:nvSpPr>
          <p:cNvPr id="23560" name="Text Box 8"/>
          <p:cNvSpPr txBox="1">
            <a:spLocks noChangeArrowheads="1"/>
          </p:cNvSpPr>
          <p:nvPr/>
        </p:nvSpPr>
        <p:spPr bwMode="auto">
          <a:xfrm>
            <a:off x="3608388" y="2667000"/>
            <a:ext cx="5826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(- 9)</a:t>
            </a:r>
          </a:p>
        </p:txBody>
      </p:sp>
      <p:sp>
        <p:nvSpPr>
          <p:cNvPr id="23561" name="Text Box 9"/>
          <p:cNvSpPr txBox="1">
            <a:spLocks noChangeArrowheads="1"/>
          </p:cNvSpPr>
          <p:nvPr/>
        </p:nvSpPr>
        <p:spPr bwMode="auto">
          <a:xfrm>
            <a:off x="4503738" y="2692400"/>
            <a:ext cx="5476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(- 92)</a:t>
            </a:r>
          </a:p>
        </p:txBody>
      </p:sp>
      <p:sp>
        <p:nvSpPr>
          <p:cNvPr id="23562" name="Text Box 10"/>
          <p:cNvSpPr txBox="1">
            <a:spLocks noChangeArrowheads="1"/>
          </p:cNvSpPr>
          <p:nvPr/>
        </p:nvSpPr>
        <p:spPr bwMode="auto">
          <a:xfrm>
            <a:off x="5395913" y="2692400"/>
            <a:ext cx="5476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(- 22)</a:t>
            </a:r>
          </a:p>
        </p:txBody>
      </p:sp>
      <p:sp>
        <p:nvSpPr>
          <p:cNvPr id="23563" name="Text Box 11"/>
          <p:cNvSpPr txBox="1">
            <a:spLocks noChangeArrowheads="1"/>
          </p:cNvSpPr>
          <p:nvPr/>
        </p:nvSpPr>
        <p:spPr bwMode="auto">
          <a:xfrm>
            <a:off x="6332538" y="2692400"/>
            <a:ext cx="5476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(- 43)</a:t>
            </a:r>
          </a:p>
        </p:txBody>
      </p:sp>
      <p:sp>
        <p:nvSpPr>
          <p:cNvPr id="23564" name="Text Box 12"/>
          <p:cNvSpPr txBox="1">
            <a:spLocks noChangeArrowheads="1"/>
          </p:cNvSpPr>
          <p:nvPr/>
        </p:nvSpPr>
        <p:spPr bwMode="auto">
          <a:xfrm>
            <a:off x="1763713" y="3987800"/>
            <a:ext cx="369887"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(0)</a:t>
            </a:r>
          </a:p>
        </p:txBody>
      </p:sp>
      <p:sp>
        <p:nvSpPr>
          <p:cNvPr id="23565" name="Text Box 13"/>
          <p:cNvSpPr txBox="1">
            <a:spLocks noChangeArrowheads="1"/>
          </p:cNvSpPr>
          <p:nvPr/>
        </p:nvSpPr>
        <p:spPr bwMode="auto">
          <a:xfrm>
            <a:off x="3355975" y="3987800"/>
            <a:ext cx="454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(64)</a:t>
            </a:r>
          </a:p>
        </p:txBody>
      </p:sp>
      <p:sp>
        <p:nvSpPr>
          <p:cNvPr id="23566" name="Text Box 14"/>
          <p:cNvSpPr txBox="1">
            <a:spLocks noChangeArrowheads="1"/>
          </p:cNvSpPr>
          <p:nvPr/>
        </p:nvSpPr>
        <p:spPr bwMode="auto">
          <a:xfrm>
            <a:off x="4270375" y="3987800"/>
            <a:ext cx="454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(75)</a:t>
            </a:r>
          </a:p>
        </p:txBody>
      </p:sp>
      <p:sp>
        <p:nvSpPr>
          <p:cNvPr id="23567" name="Text Box 15"/>
          <p:cNvSpPr txBox="1">
            <a:spLocks noChangeArrowheads="1"/>
          </p:cNvSpPr>
          <p:nvPr/>
        </p:nvSpPr>
        <p:spPr bwMode="auto">
          <a:xfrm>
            <a:off x="5105400" y="3987800"/>
            <a:ext cx="454025"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(33)</a:t>
            </a:r>
          </a:p>
        </p:txBody>
      </p:sp>
      <p:sp>
        <p:nvSpPr>
          <p:cNvPr id="23568" name="Text Box 16"/>
          <p:cNvSpPr txBox="1">
            <a:spLocks noChangeArrowheads="1"/>
          </p:cNvSpPr>
          <p:nvPr/>
        </p:nvSpPr>
        <p:spPr bwMode="auto">
          <a:xfrm>
            <a:off x="5938838" y="3987800"/>
            <a:ext cx="5381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NZ" altLang="en-US" sz="1200" b="1"/>
              <a:t>(117)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r>
              <a:rPr lang="en-US"/>
              <a:t>Breed Complementarity</a:t>
            </a:r>
          </a:p>
        </p:txBody>
      </p:sp>
      <p:sp>
        <p:nvSpPr>
          <p:cNvPr id="218115" name="Rectangle 3"/>
          <p:cNvSpPr>
            <a:spLocks noGrp="1" noChangeArrowheads="1"/>
          </p:cNvSpPr>
          <p:nvPr>
            <p:ph idx="1"/>
          </p:nvPr>
        </p:nvSpPr>
        <p:spPr/>
        <p:txBody>
          <a:bodyPr/>
          <a:lstStyle/>
          <a:p>
            <a:r>
              <a:rPr lang="en-US" dirty="0"/>
              <a:t>Harvest the core strengths of breeds</a:t>
            </a:r>
          </a:p>
          <a:p>
            <a:r>
              <a:rPr lang="en-US" dirty="0"/>
              <a:t>Crossing breeds to combine direct and maternal </a:t>
            </a:r>
            <a:r>
              <a:rPr lang="en-US" dirty="0" err="1"/>
              <a:t>heterosis</a:t>
            </a:r>
            <a:r>
              <a:rPr lang="en-US" dirty="0"/>
              <a:t> and breed effects to </a:t>
            </a:r>
            <a:r>
              <a:rPr lang="en-US" i="1" u="sng" dirty="0"/>
              <a:t>optimize</a:t>
            </a:r>
            <a:r>
              <a:rPr lang="en-US" dirty="0"/>
              <a:t> performance levels</a:t>
            </a:r>
          </a:p>
          <a:p>
            <a:endParaRPr lang="en-US" dirty="0"/>
          </a:p>
          <a:p>
            <a:r>
              <a:rPr lang="en-US" dirty="0"/>
              <a:t>Match cows to environment, calves to market….</a:t>
            </a:r>
          </a:p>
        </p:txBody>
      </p:sp>
      <p:sp>
        <p:nvSpPr>
          <p:cNvPr id="4" name="Date Placeholder 3"/>
          <p:cNvSpPr>
            <a:spLocks noGrp="1"/>
          </p:cNvSpPr>
          <p:nvPr>
            <p:ph type="dt" sz="half" idx="10"/>
          </p:nvPr>
        </p:nvSpPr>
        <p:spPr/>
        <p:txBody>
          <a:bodyPr/>
          <a:lstStyle/>
          <a:p>
            <a:r>
              <a:rPr lang="en-US" smtClean="0"/>
              <a:t>03/25/2011</a:t>
            </a:r>
            <a:endParaRPr lang="en-US"/>
          </a:p>
        </p:txBody>
      </p:sp>
      <p:sp>
        <p:nvSpPr>
          <p:cNvPr id="5" name="Footer Placeholder 4"/>
          <p:cNvSpPr>
            <a:spLocks noGrp="1"/>
          </p:cNvSpPr>
          <p:nvPr>
            <p:ph type="ftr" sz="quarter" idx="11"/>
          </p:nvPr>
        </p:nvSpPr>
        <p:spPr/>
        <p:txBody>
          <a:bodyPr/>
          <a:lstStyle/>
          <a:p>
            <a:r>
              <a:rPr lang="en-US"/>
              <a:t>Beef Cattle Genetic Improvement</a:t>
            </a:r>
          </a:p>
        </p:txBody>
      </p:sp>
      <p:sp>
        <p:nvSpPr>
          <p:cNvPr id="6" name="Slide Number Placeholder 5"/>
          <p:cNvSpPr>
            <a:spLocks noGrp="1"/>
          </p:cNvSpPr>
          <p:nvPr>
            <p:ph type="sldNum" sz="quarter" idx="12"/>
          </p:nvPr>
        </p:nvSpPr>
        <p:spPr/>
        <p:txBody>
          <a:bodyPr/>
          <a:lstStyle/>
          <a:p>
            <a:fld id="{42536030-8ECD-4EC8-B2C0-B869B0AE6574}" type="slidenum">
              <a:rPr lang="en-US"/>
              <a:pPr/>
              <a:t>32</a:t>
            </a:fld>
            <a:endParaRPr lang="en-US"/>
          </a:p>
        </p:txBody>
      </p:sp>
    </p:spTree>
    <p:custDataLst>
      <p:tags r:id="rId1"/>
    </p:custDataLst>
    <p:extLst>
      <p:ext uri="{BB962C8B-B14F-4D97-AF65-F5344CB8AC3E}">
        <p14:creationId xmlns:p14="http://schemas.microsoft.com/office/powerpoint/2010/main" xmlns="" val="9369728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p:cNvSpPr>
          <p:nvPr>
            <p:ph type="title"/>
          </p:nvPr>
        </p:nvSpPr>
        <p:spPr/>
        <p:txBody>
          <a:bodyPr rtlCol="0">
            <a:noAutofit/>
          </a:bodyPr>
          <a:lstStyle/>
          <a:p>
            <a:pPr eaLnBrk="1" fontAlgn="auto" hangingPunct="1">
              <a:spcBef>
                <a:spcPts val="0"/>
              </a:spcBef>
              <a:spcAft>
                <a:spcPts val="0"/>
              </a:spcAft>
              <a:defRPr/>
            </a:pPr>
            <a:r>
              <a:rPr/>
              <a:t>What about </a:t>
            </a:r>
            <a:br>
              <a:rPr/>
            </a:br>
            <a:r>
              <a:rPr/>
              <a:t>end-product traits?</a:t>
            </a:r>
          </a:p>
        </p:txBody>
      </p:sp>
      <p:sp>
        <p:nvSpPr>
          <p:cNvPr id="24579" name="Rectangle 3"/>
          <p:cNvSpPr>
            <a:spLocks noGrp="1"/>
          </p:cNvSpPr>
          <p:nvPr>
            <p:ph idx="1"/>
          </p:nvPr>
        </p:nvSpPr>
        <p:spPr>
          <a:xfrm>
            <a:off x="457200" y="1752600"/>
            <a:ext cx="8229600" cy="4648200"/>
          </a:xfrm>
        </p:spPr>
        <p:txBody>
          <a:bodyPr/>
          <a:lstStyle/>
          <a:p>
            <a:pPr eaLnBrk="1" hangingPunct="1">
              <a:spcBef>
                <a:spcPct val="0"/>
              </a:spcBef>
            </a:pPr>
            <a:r>
              <a:rPr lang="en-US" altLang="en-US" smtClean="0">
                <a:latin typeface="Book Antiqua" pitchFamily="18" charset="0"/>
              </a:rPr>
              <a:t>Highly heritable so little effect of heterosis</a:t>
            </a:r>
          </a:p>
          <a:p>
            <a:pPr eaLnBrk="1" hangingPunct="1">
              <a:spcBef>
                <a:spcPct val="0"/>
              </a:spcBef>
            </a:pPr>
            <a:r>
              <a:rPr lang="en-US" altLang="en-US" smtClean="0">
                <a:latin typeface="Book Antiqua" pitchFamily="18" charset="0"/>
              </a:rPr>
              <a:t>Some breeds compliment each other very well</a:t>
            </a:r>
          </a:p>
          <a:p>
            <a:pPr eaLnBrk="1" hangingPunct="1">
              <a:spcBef>
                <a:spcPct val="0"/>
              </a:spcBef>
            </a:pPr>
            <a:r>
              <a:rPr lang="ja-JP" altLang="en-US" smtClean="0">
                <a:latin typeface="Book Antiqua" pitchFamily="18" charset="0"/>
                <a:ea typeface="ＭＳ Ｐゴシック" pitchFamily="34" charset="-128"/>
              </a:rPr>
              <a:t>“</a:t>
            </a:r>
            <a:r>
              <a:rPr lang="en-US" altLang="ja-JP" smtClean="0">
                <a:latin typeface="Book Antiqua" pitchFamily="18" charset="0"/>
                <a:ea typeface="ＭＳ Ｐゴシック" pitchFamily="34" charset="-128"/>
              </a:rPr>
              <a:t>Combination of quality and yield grade</a:t>
            </a:r>
            <a:r>
              <a:rPr lang="ja-JP" altLang="en-US" smtClean="0">
                <a:latin typeface="Book Antiqua" pitchFamily="18" charset="0"/>
                <a:ea typeface="ＭＳ Ｐゴシック" pitchFamily="34" charset="-128"/>
              </a:rPr>
              <a:t>”</a:t>
            </a:r>
            <a:endParaRPr lang="en-US" altLang="ja-JP" smtClean="0">
              <a:latin typeface="Book Antiqua" pitchFamily="18" charset="0"/>
              <a:ea typeface="ＭＳ Ｐゴシック" pitchFamily="34" charset="-128"/>
            </a:endParaRPr>
          </a:p>
          <a:p>
            <a:pPr eaLnBrk="1" hangingPunct="1">
              <a:spcBef>
                <a:spcPct val="0"/>
              </a:spcBef>
            </a:pPr>
            <a:endParaRPr lang="en-US" altLang="en-US" smtClean="0">
              <a:latin typeface="Book Antiqua" pitchFamily="18" charset="0"/>
            </a:endParaRPr>
          </a:p>
        </p:txBody>
      </p:sp>
      <p:graphicFrame>
        <p:nvGraphicFramePr>
          <p:cNvPr id="24580" name="Object 2"/>
          <p:cNvGraphicFramePr>
            <a:graphicFrameLocks noChangeAspect="1"/>
          </p:cNvGraphicFramePr>
          <p:nvPr/>
        </p:nvGraphicFramePr>
        <p:xfrm>
          <a:off x="644525" y="3468688"/>
          <a:ext cx="7813675" cy="2474912"/>
        </p:xfrm>
        <a:graphic>
          <a:graphicData uri="http://schemas.openxmlformats.org/presentationml/2006/ole">
            <p:oleObj spid="_x0000_s24616" name="Worksheet" r:id="rId3" imgW="3762443" imgH="1143000" progId="">
              <p:embed/>
            </p:oleObj>
          </a:graphicData>
        </a:graphic>
      </p:graphicFrame>
      <p:sp>
        <p:nvSpPr>
          <p:cNvPr id="24581" name="Rectangle 6"/>
          <p:cNvSpPr>
            <a:spLocks noChangeArrowheads="1"/>
          </p:cNvSpPr>
          <p:nvPr/>
        </p:nvSpPr>
        <p:spPr bwMode="auto">
          <a:xfrm>
            <a:off x="5715000" y="6019800"/>
            <a:ext cx="210343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spcBef>
                <a:spcPct val="50000"/>
              </a:spcBef>
            </a:pPr>
            <a:r>
              <a:rPr lang="en-US" altLang="en-US"/>
              <a:t>Cundiff et al., 2004</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eaLnBrk="1" fontAlgn="auto" hangingPunct="1">
              <a:spcBef>
                <a:spcPts val="0"/>
              </a:spcBef>
              <a:spcAft>
                <a:spcPts val="0"/>
              </a:spcAft>
              <a:defRPr/>
            </a:pPr>
            <a:r>
              <a:rPr sz="5400"/>
              <a:t>Bob–How Do I Decide Which Breeding System Is Right For Me?</a:t>
            </a:r>
          </a:p>
        </p:txBody>
      </p:sp>
      <p:sp>
        <p:nvSpPr>
          <p:cNvPr id="25603" name="Subtitle 2"/>
          <p:cNvSpPr>
            <a:spLocks noGrp="1"/>
          </p:cNvSpPr>
          <p:nvPr>
            <p:ph type="subTitle" idx="1"/>
          </p:nvPr>
        </p:nvSpPr>
        <p:spPr/>
        <p:txBody>
          <a:bodyPr/>
          <a:lstStyle/>
          <a:p>
            <a:pPr eaLnBrk="1" hangingPunct="1">
              <a:spcBef>
                <a:spcPct val="0"/>
              </a:spcBef>
            </a:pPr>
            <a:endParaRPr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Benefits, Constraints</a:t>
            </a:r>
            <a:endParaRPr lang="en-US" dirty="0"/>
          </a:p>
        </p:txBody>
      </p:sp>
      <p:sp>
        <p:nvSpPr>
          <p:cNvPr id="3" name="Content Placeholder 2"/>
          <p:cNvSpPr>
            <a:spLocks noGrp="1"/>
          </p:cNvSpPr>
          <p:nvPr>
            <p:ph idx="1"/>
          </p:nvPr>
        </p:nvSpPr>
        <p:spPr/>
        <p:txBody>
          <a:bodyPr/>
          <a:lstStyle/>
          <a:p>
            <a:endParaRPr lang="en-US"/>
          </a:p>
        </p:txBody>
      </p:sp>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9742" y="1676400"/>
            <a:ext cx="8908058" cy="41814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059199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457200" y="6096000"/>
            <a:ext cx="233910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dirty="0">
                <a:latin typeface="Book Antiqua" charset="0"/>
              </a:rPr>
              <a:t>Adapted from </a:t>
            </a:r>
            <a:r>
              <a:rPr lang="en-US" dirty="0" err="1" smtClean="0">
                <a:latin typeface="Book Antiqua" charset="0"/>
              </a:rPr>
              <a:t>Gosey</a:t>
            </a:r>
            <a:endParaRPr lang="en-US" dirty="0">
              <a:latin typeface="Book Antiqua" charset="0"/>
            </a:endParaRPr>
          </a:p>
        </p:txBody>
      </p:sp>
      <p:sp>
        <p:nvSpPr>
          <p:cNvPr id="1029" name="Rectangle 5"/>
          <p:cNvSpPr>
            <a:spLocks noGrp="1"/>
          </p:cNvSpPr>
          <p:nvPr>
            <p:ph type="title" idx="4294967295"/>
          </p:nvPr>
        </p:nvSpPr>
        <p:spPr bwMode="auto"/>
        <p:txBody>
          <a:bodyPr/>
          <a:lstStyle/>
          <a:p>
            <a:pPr eaLnBrk="1" hangingPunct="1">
              <a:defRPr/>
            </a:pPr>
            <a:r>
              <a:rPr lang="en-US" sz="4300" dirty="0">
                <a:ea typeface="+mj-ea"/>
              </a:rPr>
              <a:t>Choosing</a:t>
            </a:r>
            <a:r>
              <a:rPr lang="en-US" dirty="0">
                <a:ln>
                  <a:noFill/>
                </a:ln>
                <a:solidFill>
                  <a:schemeClr val="accent5"/>
                </a:solidFill>
                <a:effectLst>
                  <a:outerShdw blurRad="38100" dist="38100" dir="2700000" algn="tl">
                    <a:srgbClr val="FFFFFF"/>
                  </a:outerShdw>
                </a:effectLst>
                <a:latin typeface="Lucida Sans" charset="0"/>
                <a:ea typeface="ＭＳ Ｐゴシック" charset="0"/>
                <a:cs typeface="ＭＳ Ｐゴシック" charset="0"/>
              </a:rPr>
              <a:t> </a:t>
            </a:r>
            <a:r>
              <a:rPr lang="en-US" sz="4300" dirty="0">
                <a:ea typeface="+mj-ea"/>
              </a:rPr>
              <a:t>a</a:t>
            </a:r>
            <a:r>
              <a:rPr lang="en-US" dirty="0">
                <a:ln>
                  <a:noFill/>
                </a:ln>
                <a:solidFill>
                  <a:schemeClr val="accent5"/>
                </a:solidFill>
                <a:effectLst>
                  <a:outerShdw blurRad="38100" dist="38100" dir="2700000" algn="tl">
                    <a:srgbClr val="FFFFFF"/>
                  </a:outerShdw>
                </a:effectLst>
                <a:latin typeface="Lucida Sans" charset="0"/>
                <a:ea typeface="ＭＳ Ｐゴシック" charset="0"/>
                <a:cs typeface="ＭＳ Ｐゴシック" charset="0"/>
              </a:rPr>
              <a:t> </a:t>
            </a:r>
            <a:r>
              <a:rPr lang="en-US" sz="4300" dirty="0">
                <a:ea typeface="+mj-ea"/>
              </a:rPr>
              <a:t>breed</a:t>
            </a:r>
          </a:p>
        </p:txBody>
      </p:sp>
      <p:graphicFrame>
        <p:nvGraphicFramePr>
          <p:cNvPr id="34819" name="Object 2"/>
          <p:cNvGraphicFramePr>
            <a:graphicFrameLocks noChangeAspect="1"/>
          </p:cNvGraphicFramePr>
          <p:nvPr>
            <p:ph type="tbl" idx="4294967295"/>
            <p:extLst>
              <p:ext uri="{D42A27DB-BD31-4B8C-83A1-F6EECF244321}">
                <p14:modId xmlns:p14="http://schemas.microsoft.com/office/powerpoint/2010/main" xmlns="" val="119820986"/>
              </p:ext>
            </p:extLst>
          </p:nvPr>
        </p:nvGraphicFramePr>
        <p:xfrm>
          <a:off x="457200" y="1844675"/>
          <a:ext cx="8229600" cy="4217988"/>
        </p:xfrm>
        <a:graphic>
          <a:graphicData uri="http://schemas.openxmlformats.org/presentationml/2006/ole">
            <p:oleObj spid="_x0000_s32791" name="Document" r:id="rId4" imgW="7542720" imgH="3858120" progId="Word.Document.12">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type="body" idx="1"/>
          </p:nvPr>
        </p:nvSpPr>
        <p:spPr/>
        <p:txBody>
          <a:bodyPr>
            <a:normAutofit/>
          </a:bodyPr>
          <a:lstStyle/>
          <a:p>
            <a:pPr eaLnBrk="1" hangingPunct="1">
              <a:lnSpc>
                <a:spcPct val="90000"/>
              </a:lnSpc>
            </a:pPr>
            <a:r>
              <a:rPr lang="en-US" sz="3200" dirty="0">
                <a:latin typeface="Book Antiqua" charset="0"/>
                <a:ea typeface="ＭＳ Ｐゴシック" charset="0"/>
                <a:cs typeface="ＭＳ Ｐゴシック" charset="0"/>
              </a:rPr>
              <a:t>Mating of crossbred animals leaves you with 0 </a:t>
            </a:r>
            <a:r>
              <a:rPr lang="en-US" sz="3200" dirty="0" err="1">
                <a:latin typeface="Book Antiqua" charset="0"/>
                <a:ea typeface="ＭＳ Ｐゴシック" charset="0"/>
                <a:cs typeface="ＭＳ Ｐゴシック" charset="0"/>
              </a:rPr>
              <a:t>heterosis</a:t>
            </a:r>
            <a:r>
              <a:rPr lang="en-US" sz="3200" dirty="0">
                <a:latin typeface="Book Antiqua" charset="0"/>
                <a:ea typeface="ＭＳ Ｐゴシック" charset="0"/>
                <a:cs typeface="ＭＳ Ｐゴシック" charset="0"/>
              </a:rPr>
              <a:t>…WRONG</a:t>
            </a:r>
          </a:p>
          <a:p>
            <a:pPr eaLnBrk="1" hangingPunct="1">
              <a:lnSpc>
                <a:spcPct val="90000"/>
              </a:lnSpc>
            </a:pPr>
            <a:r>
              <a:rPr lang="en-US" sz="3200" dirty="0" err="1">
                <a:latin typeface="Book Antiqua" charset="0"/>
                <a:ea typeface="ＭＳ Ｐゴシック" charset="0"/>
                <a:cs typeface="ＭＳ Ｐゴシック" charset="0"/>
              </a:rPr>
              <a:t>Heterosis</a:t>
            </a:r>
            <a:r>
              <a:rPr lang="en-US" sz="3200" dirty="0">
                <a:latin typeface="Book Antiqua" charset="0"/>
                <a:ea typeface="ＭＳ Ｐゴシック" charset="0"/>
                <a:cs typeface="ＭＳ Ｐゴシック" charset="0"/>
              </a:rPr>
              <a:t> is retained in future generations </a:t>
            </a:r>
          </a:p>
          <a:p>
            <a:pPr eaLnBrk="1" hangingPunct="1">
              <a:lnSpc>
                <a:spcPct val="90000"/>
              </a:lnSpc>
            </a:pPr>
            <a:r>
              <a:rPr lang="en-US" sz="3200" dirty="0">
                <a:latin typeface="Book Antiqua" charset="0"/>
                <a:ea typeface="ＭＳ Ｐゴシック" charset="0"/>
                <a:cs typeface="ＭＳ Ｐゴシック" charset="0"/>
              </a:rPr>
              <a:t>Related to the probability of alleles from different breeds pairing together</a:t>
            </a:r>
          </a:p>
          <a:p>
            <a:pPr lvl="1" eaLnBrk="1" hangingPunct="1">
              <a:lnSpc>
                <a:spcPct val="90000"/>
              </a:lnSpc>
            </a:pPr>
            <a:r>
              <a:rPr lang="en-US" sz="2800" dirty="0">
                <a:latin typeface="Book Antiqua" charset="0"/>
                <a:ea typeface="ＭＳ Ｐゴシック" charset="0"/>
              </a:rPr>
              <a:t>Note that expected and realized </a:t>
            </a:r>
            <a:r>
              <a:rPr lang="en-US" sz="2800" dirty="0" err="1">
                <a:latin typeface="Book Antiqua" charset="0"/>
                <a:ea typeface="ＭＳ Ｐゴシック" charset="0"/>
              </a:rPr>
              <a:t>heterosis</a:t>
            </a:r>
            <a:r>
              <a:rPr lang="en-US" sz="2800" dirty="0">
                <a:latin typeface="Book Antiqua" charset="0"/>
                <a:ea typeface="ＭＳ Ｐゴシック" charset="0"/>
              </a:rPr>
              <a:t> may differ due to the relationship of breeds</a:t>
            </a:r>
          </a:p>
          <a:p>
            <a:pPr lvl="1" eaLnBrk="1" hangingPunct="1">
              <a:lnSpc>
                <a:spcPct val="90000"/>
              </a:lnSpc>
            </a:pPr>
            <a:r>
              <a:rPr lang="en-US" sz="2800" dirty="0" err="1">
                <a:latin typeface="Book Antiqua" charset="0"/>
                <a:ea typeface="ＭＳ Ｐゴシック" charset="0"/>
              </a:rPr>
              <a:t>Heterozygosity</a:t>
            </a:r>
            <a:r>
              <a:rPr lang="en-US" sz="2800" dirty="0">
                <a:latin typeface="Book Antiqua" charset="0"/>
                <a:ea typeface="ＭＳ Ｐゴシック" charset="0"/>
              </a:rPr>
              <a:t> and </a:t>
            </a:r>
            <a:r>
              <a:rPr lang="en-US" sz="2800" dirty="0" err="1">
                <a:latin typeface="Book Antiqua" charset="0"/>
                <a:ea typeface="ＭＳ Ｐゴシック" charset="0"/>
              </a:rPr>
              <a:t>heterosis</a:t>
            </a:r>
            <a:r>
              <a:rPr lang="en-US" sz="2800" dirty="0">
                <a:latin typeface="Book Antiqua" charset="0"/>
                <a:ea typeface="ＭＳ Ｐゴシック" charset="0"/>
              </a:rPr>
              <a:t> are not linearly related</a:t>
            </a:r>
          </a:p>
          <a:p>
            <a:pPr eaLnBrk="1" hangingPunct="1">
              <a:lnSpc>
                <a:spcPct val="90000"/>
              </a:lnSpc>
            </a:pPr>
            <a:endParaRPr lang="en-US" sz="3200" dirty="0">
              <a:latin typeface="Book Antiqua" charset="0"/>
              <a:ea typeface="ＭＳ Ｐゴシック" charset="0"/>
              <a:cs typeface="ＭＳ Ｐゴシック" charset="0"/>
            </a:endParaRPr>
          </a:p>
          <a:p>
            <a:pPr eaLnBrk="1" hangingPunct="1">
              <a:lnSpc>
                <a:spcPct val="90000"/>
              </a:lnSpc>
            </a:pPr>
            <a:endParaRPr lang="en-US" sz="3200" dirty="0">
              <a:latin typeface="Book Antiqua" charset="0"/>
              <a:ea typeface="ＭＳ Ｐゴシック" charset="0"/>
              <a:cs typeface="ＭＳ Ｐゴシック" charset="0"/>
            </a:endParaRPr>
          </a:p>
          <a:p>
            <a:pPr eaLnBrk="1" hangingPunct="1">
              <a:lnSpc>
                <a:spcPct val="90000"/>
              </a:lnSpc>
            </a:pPr>
            <a:endParaRPr lang="en-US" sz="3200" dirty="0">
              <a:latin typeface="Book Antiqua" charset="0"/>
              <a:ea typeface="ＭＳ Ｐゴシック" charset="0"/>
              <a:cs typeface="ＭＳ Ｐゴシック" charset="0"/>
            </a:endParaRPr>
          </a:p>
          <a:p>
            <a:pPr eaLnBrk="1" hangingPunct="1">
              <a:lnSpc>
                <a:spcPct val="90000"/>
              </a:lnSpc>
            </a:pPr>
            <a:endParaRPr lang="en-US" sz="3200" dirty="0">
              <a:latin typeface="Book Antiqua" charset="0"/>
              <a:ea typeface="ＭＳ Ｐゴシック" charset="0"/>
              <a:cs typeface="ＭＳ Ｐゴシック" charset="0"/>
            </a:endParaRPr>
          </a:p>
        </p:txBody>
      </p:sp>
      <p:sp>
        <p:nvSpPr>
          <p:cNvPr id="28676" name="Rectangle 4"/>
          <p:cNvSpPr>
            <a:spLocks noGrp="1"/>
          </p:cNvSpPr>
          <p:nvPr>
            <p:ph type="title" idx="4294967295"/>
          </p:nvPr>
        </p:nvSpPr>
        <p:spPr bwMode="auto"/>
        <p:txBody>
          <a:bodyPr/>
          <a:lstStyle/>
          <a:p>
            <a:pPr eaLnBrk="1" hangingPunct="1">
              <a:defRPr/>
            </a:pPr>
            <a:r>
              <a:rPr lang="en-US" sz="4300" dirty="0">
                <a:ea typeface="+mj-ea"/>
              </a:rPr>
              <a:t>Retained</a:t>
            </a:r>
            <a:r>
              <a:rPr lang="en-US" dirty="0">
                <a:ln>
                  <a:noFill/>
                </a:ln>
                <a:solidFill>
                  <a:srgbClr val="AF8B1E"/>
                </a:solidFill>
                <a:effectLst>
                  <a:outerShdw blurRad="38100" dist="38100" dir="2700000" algn="tl">
                    <a:srgbClr val="FFFFFF"/>
                  </a:outerShdw>
                </a:effectLst>
                <a:latin typeface="Lucida Sans" charset="0"/>
                <a:ea typeface="ＭＳ Ｐゴシック" charset="0"/>
                <a:cs typeface="ＭＳ Ｐゴシック" charset="0"/>
              </a:rPr>
              <a:t> </a:t>
            </a:r>
            <a:r>
              <a:rPr lang="en-US" sz="4300" dirty="0" err="1">
                <a:ea typeface="+mj-ea"/>
              </a:rPr>
              <a:t>heterosis</a:t>
            </a:r>
            <a:endParaRPr lang="en-US" sz="4300" dirty="0">
              <a:ea typeface="+mj-ea"/>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dirty="0"/>
              <a:t>Retained Heterosis</a:t>
            </a:r>
          </a:p>
        </p:txBody>
      </p:sp>
      <p:sp>
        <p:nvSpPr>
          <p:cNvPr id="6" name="Date Placeholder 3"/>
          <p:cNvSpPr>
            <a:spLocks noGrp="1"/>
          </p:cNvSpPr>
          <p:nvPr>
            <p:ph type="dt" sz="half" idx="10"/>
          </p:nvPr>
        </p:nvSpPr>
        <p:spPr/>
        <p:txBody>
          <a:bodyPr/>
          <a:lstStyle/>
          <a:p>
            <a:r>
              <a:rPr lang="en-US" smtClean="0"/>
              <a:t>03/25/2011</a:t>
            </a:r>
            <a:endParaRPr lang="en-US"/>
          </a:p>
        </p:txBody>
      </p:sp>
      <p:sp>
        <p:nvSpPr>
          <p:cNvPr id="7" name="Footer Placeholder 4"/>
          <p:cNvSpPr>
            <a:spLocks noGrp="1"/>
          </p:cNvSpPr>
          <p:nvPr>
            <p:ph type="ftr" sz="quarter" idx="11"/>
          </p:nvPr>
        </p:nvSpPr>
        <p:spPr/>
        <p:txBody>
          <a:bodyPr/>
          <a:lstStyle/>
          <a:p>
            <a:r>
              <a:rPr lang="en-US"/>
              <a:t>Beef Cattle Genetic Improvement</a:t>
            </a:r>
          </a:p>
        </p:txBody>
      </p:sp>
      <p:sp>
        <p:nvSpPr>
          <p:cNvPr id="8" name="Slide Number Placeholder 5"/>
          <p:cNvSpPr>
            <a:spLocks noGrp="1"/>
          </p:cNvSpPr>
          <p:nvPr>
            <p:ph type="sldNum" sz="quarter" idx="12"/>
          </p:nvPr>
        </p:nvSpPr>
        <p:spPr/>
        <p:txBody>
          <a:bodyPr/>
          <a:lstStyle/>
          <a:p>
            <a:fld id="{8E585C65-857F-4777-8DDB-C5F1D0228213}" type="slidenum">
              <a:rPr lang="en-US"/>
              <a:pPr/>
              <a:t>38</a:t>
            </a:fld>
            <a:endParaRPr lang="en-US"/>
          </a:p>
        </p:txBody>
      </p:sp>
      <p:graphicFrame>
        <p:nvGraphicFramePr>
          <p:cNvPr id="238595" name="Object 3"/>
          <p:cNvGraphicFramePr>
            <a:graphicFrameLocks noChangeAspect="1"/>
          </p:cNvGraphicFramePr>
          <p:nvPr/>
        </p:nvGraphicFramePr>
        <p:xfrm>
          <a:off x="762000" y="2046288"/>
          <a:ext cx="7848600" cy="1349375"/>
        </p:xfrm>
        <a:graphic>
          <a:graphicData uri="http://schemas.openxmlformats.org/presentationml/2006/ole">
            <p:oleObj spid="_x0000_s36866" name="Equation" r:id="rId5" imgW="62929800" imgH="13826520" progId="">
              <p:embed/>
            </p:oleObj>
          </a:graphicData>
        </a:graphic>
      </p:graphicFrame>
      <p:sp>
        <p:nvSpPr>
          <p:cNvPr id="238596" name="Text Box 4"/>
          <p:cNvSpPr txBox="1">
            <a:spLocks noChangeArrowheads="1"/>
          </p:cNvSpPr>
          <p:nvPr/>
        </p:nvSpPr>
        <p:spPr bwMode="auto">
          <a:xfrm>
            <a:off x="6629400" y="5867400"/>
            <a:ext cx="1828800" cy="304800"/>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1400"/>
              <a:t>(Ritchie et al., 1999)</a:t>
            </a:r>
          </a:p>
        </p:txBody>
      </p:sp>
      <p:sp>
        <p:nvSpPr>
          <p:cNvPr id="238597" name="Text Box 5"/>
          <p:cNvSpPr txBox="1">
            <a:spLocks noChangeArrowheads="1"/>
          </p:cNvSpPr>
          <p:nvPr/>
        </p:nvSpPr>
        <p:spPr bwMode="auto">
          <a:xfrm>
            <a:off x="1447800" y="4024313"/>
            <a:ext cx="7467600" cy="1004887"/>
          </a:xfrm>
          <a:prstGeom prst="rect">
            <a:avLst/>
          </a:prstGeom>
          <a:noFill/>
          <a:ln w="12700" cap="sq">
            <a:noFill/>
            <a:miter lim="800000"/>
            <a:headEnd type="none" w="sm" len="sm"/>
            <a:tailEnd type="none" w="sm" len="sm"/>
          </a:ln>
          <a:effectLst/>
        </p:spPr>
        <p:txBody>
          <a:bodyPr>
            <a:spAutoFit/>
          </a:bodyPr>
          <a:lstStyle/>
          <a:p>
            <a:pPr>
              <a:spcBef>
                <a:spcPct val="50000"/>
              </a:spcBef>
            </a:pPr>
            <a:r>
              <a:rPr lang="en-US" i="1"/>
              <a:t>n</a:t>
            </a:r>
            <a:r>
              <a:rPr lang="en-US"/>
              <a:t> = number of breeds in crossbreeding system</a:t>
            </a:r>
          </a:p>
          <a:p>
            <a:pPr>
              <a:spcBef>
                <a:spcPct val="50000"/>
              </a:spcBef>
            </a:pPr>
            <a:r>
              <a:rPr lang="en-US" i="1"/>
              <a:t>p</a:t>
            </a:r>
            <a:r>
              <a:rPr lang="en-US" i="1" baseline="-25000"/>
              <a:t>i</a:t>
            </a:r>
            <a:r>
              <a:rPr lang="en-US"/>
              <a:t> = percentage of each breed </a:t>
            </a:r>
          </a:p>
        </p:txBody>
      </p:sp>
    </p:spTree>
    <p:custDataLst>
      <p:tags r:id="rId2"/>
    </p:custDataLst>
    <p:extLst>
      <p:ext uri="{BB962C8B-B14F-4D97-AF65-F5344CB8AC3E}">
        <p14:creationId xmlns:p14="http://schemas.microsoft.com/office/powerpoint/2010/main" xmlns="" val="12713306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p:txBody>
          <a:bodyPr/>
          <a:lstStyle/>
          <a:p>
            <a:pPr eaLnBrk="1" hangingPunct="1">
              <a:defRPr/>
            </a:pPr>
            <a:r>
              <a:rPr lang="en-US" sz="4300" dirty="0">
                <a:ea typeface="+mj-ea"/>
              </a:rPr>
              <a:t>Examples</a:t>
            </a:r>
          </a:p>
        </p:txBody>
      </p:sp>
      <p:sp>
        <p:nvSpPr>
          <p:cNvPr id="28674" name="Rectangle 3"/>
          <p:cNvSpPr>
            <a:spLocks noGrp="1"/>
          </p:cNvSpPr>
          <p:nvPr>
            <p:ph type="body" idx="1"/>
          </p:nvPr>
        </p:nvSpPr>
        <p:spPr/>
        <p:txBody>
          <a:bodyPr/>
          <a:lstStyle/>
          <a:p>
            <a:pPr eaLnBrk="1" hangingPunct="1"/>
            <a:r>
              <a:rPr lang="en-US">
                <a:latin typeface="Book Antiqua" charset="0"/>
                <a:ea typeface="ＭＳ Ｐゴシック" charset="0"/>
                <a:cs typeface="ＭＳ Ｐゴシック" charset="0"/>
              </a:rPr>
              <a:t>1/2 Simmental 1/2 Angus bull mated to 1/2 Simmental 1/2 Angus cows</a:t>
            </a:r>
          </a:p>
          <a:p>
            <a:pPr lvl="1" eaLnBrk="1" hangingPunct="1"/>
            <a:r>
              <a:rPr lang="en-US">
                <a:latin typeface="Book Antiqua" charset="0"/>
                <a:ea typeface="ＭＳ Ｐゴシック" charset="0"/>
              </a:rPr>
              <a:t>1-[(1/2*1/2)+(1/2*1/2)]=.5 or 50%</a:t>
            </a:r>
          </a:p>
          <a:p>
            <a:pPr eaLnBrk="1" hangingPunct="1"/>
            <a:r>
              <a:rPr lang="en-US">
                <a:latin typeface="Book Antiqua" charset="0"/>
                <a:ea typeface="ＭＳ Ｐゴシック" charset="0"/>
                <a:cs typeface="ＭＳ Ｐゴシック" charset="0"/>
              </a:rPr>
              <a:t>1/2 Limousin 1/2 Angus bull mated to Angus cows</a:t>
            </a:r>
          </a:p>
          <a:p>
            <a:pPr lvl="1" eaLnBrk="1" hangingPunct="1"/>
            <a:r>
              <a:rPr lang="en-US">
                <a:latin typeface="Book Antiqua" charset="0"/>
                <a:ea typeface="ＭＳ Ｐゴシック" charset="0"/>
              </a:rPr>
              <a:t>1-[(1/2*0)+(1/2*1)]=.5 or 50%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83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610725" cy="7181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53384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Bef>
                <a:spcPts val="0"/>
              </a:spcBef>
              <a:spcAft>
                <a:spcPts val="0"/>
              </a:spcAft>
              <a:defRPr/>
            </a:pPr>
            <a:r>
              <a:rPr dirty="0">
                <a:ea typeface="+mj-ea"/>
              </a:rPr>
              <a:t>How Do I Choose a Breeding Program</a:t>
            </a:r>
          </a:p>
        </p:txBody>
      </p:sp>
      <p:sp>
        <p:nvSpPr>
          <p:cNvPr id="3" name="Content Placeholder 2"/>
          <p:cNvSpPr>
            <a:spLocks noGrp="1"/>
          </p:cNvSpPr>
          <p:nvPr>
            <p:ph idx="1"/>
          </p:nvPr>
        </p:nvSpPr>
        <p:spPr/>
        <p:txBody>
          <a:bodyPr rtlCol="0">
            <a:normAutofit lnSpcReduction="10000"/>
          </a:bodyPr>
          <a:lstStyle/>
          <a:p>
            <a:pPr eaLnBrk="1" fontAlgn="auto" hangingPunct="1">
              <a:spcBef>
                <a:spcPts val="0"/>
              </a:spcBef>
              <a:buClr>
                <a:schemeClr val="accent1">
                  <a:lumMod val="75000"/>
                </a:schemeClr>
              </a:buClr>
              <a:defRPr/>
            </a:pPr>
            <a:r>
              <a:rPr lang="en-US" sz="3200" dirty="0" smtClean="0">
                <a:ea typeface="+mn-ea"/>
              </a:rPr>
              <a:t>Are you profit or premium focused?</a:t>
            </a:r>
          </a:p>
          <a:p>
            <a:pPr lvl="1" eaLnBrk="1" fontAlgn="auto" hangingPunct="1">
              <a:spcBef>
                <a:spcPts val="0"/>
              </a:spcBef>
              <a:defRPr/>
            </a:pPr>
            <a:r>
              <a:rPr lang="en-US" sz="2400" dirty="0" smtClean="0">
                <a:ea typeface="+mn-ea"/>
              </a:rPr>
              <a:t>Why not both?</a:t>
            </a:r>
          </a:p>
          <a:p>
            <a:pPr eaLnBrk="1" fontAlgn="auto" hangingPunct="1">
              <a:spcBef>
                <a:spcPts val="0"/>
              </a:spcBef>
              <a:buClr>
                <a:schemeClr val="accent1">
                  <a:lumMod val="75000"/>
                </a:schemeClr>
              </a:buClr>
              <a:defRPr/>
            </a:pPr>
            <a:r>
              <a:rPr lang="en-US" sz="3200" dirty="0" smtClean="0">
                <a:ea typeface="+mn-ea"/>
              </a:rPr>
              <a:t>Herd size </a:t>
            </a:r>
          </a:p>
          <a:p>
            <a:pPr lvl="1" eaLnBrk="1" fontAlgn="auto" hangingPunct="1">
              <a:spcBef>
                <a:spcPts val="0"/>
              </a:spcBef>
              <a:defRPr/>
            </a:pPr>
            <a:r>
              <a:rPr lang="en-US" sz="2400" dirty="0" smtClean="0">
                <a:ea typeface="+mn-ea"/>
              </a:rPr>
              <a:t>Efficient bull utilization/manage variation in marketing groups </a:t>
            </a:r>
          </a:p>
          <a:p>
            <a:pPr eaLnBrk="1" fontAlgn="auto" hangingPunct="1">
              <a:spcBef>
                <a:spcPts val="0"/>
              </a:spcBef>
              <a:buClr>
                <a:schemeClr val="accent1">
                  <a:lumMod val="75000"/>
                </a:schemeClr>
              </a:buClr>
              <a:defRPr/>
            </a:pPr>
            <a:r>
              <a:rPr lang="en-US" sz="3200" dirty="0" smtClean="0">
                <a:ea typeface="+mn-ea"/>
              </a:rPr>
              <a:t>How do I generate replacement heifers?</a:t>
            </a:r>
          </a:p>
          <a:p>
            <a:pPr eaLnBrk="1" fontAlgn="auto" hangingPunct="1">
              <a:spcBef>
                <a:spcPts val="0"/>
              </a:spcBef>
              <a:buClr>
                <a:schemeClr val="accent1">
                  <a:lumMod val="75000"/>
                </a:schemeClr>
              </a:buClr>
              <a:defRPr/>
            </a:pPr>
            <a:r>
              <a:rPr lang="en-US" sz="3200" dirty="0" smtClean="0">
                <a:ea typeface="+mn-ea"/>
              </a:rPr>
              <a:t>How do I market calves?</a:t>
            </a:r>
          </a:p>
          <a:p>
            <a:pPr eaLnBrk="1" fontAlgn="auto" hangingPunct="1">
              <a:spcBef>
                <a:spcPts val="0"/>
              </a:spcBef>
              <a:buClr>
                <a:schemeClr val="accent1">
                  <a:lumMod val="75000"/>
                </a:schemeClr>
              </a:buClr>
              <a:defRPr/>
            </a:pPr>
            <a:r>
              <a:rPr lang="en-US" sz="3200" dirty="0" smtClean="0">
                <a:ea typeface="+mn-ea"/>
              </a:rPr>
              <a:t>Constraints</a:t>
            </a:r>
          </a:p>
          <a:p>
            <a:pPr lvl="1" eaLnBrk="1" fontAlgn="auto" hangingPunct="1">
              <a:spcBef>
                <a:spcPts val="0"/>
              </a:spcBef>
              <a:defRPr/>
            </a:pPr>
            <a:r>
              <a:rPr lang="en-US" sz="2400" dirty="0" smtClean="0">
                <a:ea typeface="+mn-ea"/>
              </a:rPr>
              <a:t>Environment</a:t>
            </a:r>
          </a:p>
          <a:p>
            <a:pPr lvl="1" eaLnBrk="1" fontAlgn="auto" hangingPunct="1">
              <a:spcBef>
                <a:spcPts val="0"/>
              </a:spcBef>
              <a:defRPr/>
            </a:pPr>
            <a:r>
              <a:rPr lang="en-US" sz="2400" dirty="0" smtClean="0">
                <a:ea typeface="+mn-ea"/>
              </a:rPr>
              <a:t>Management</a:t>
            </a:r>
          </a:p>
          <a:p>
            <a:pPr marL="585788" lvl="1" indent="0" eaLnBrk="1" fontAlgn="auto" hangingPunct="1">
              <a:spcBef>
                <a:spcPts val="0"/>
              </a:spcBef>
              <a:spcAft>
                <a:spcPts val="0"/>
              </a:spcAft>
              <a:buFontTx/>
              <a:buNone/>
              <a:defRPr/>
            </a:pPr>
            <a:endParaRPr lang="en-US" dirty="0">
              <a:ea typeface="+mn-ea"/>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Good Breeding System Consultancy to YOUR Customers</a:t>
            </a:r>
            <a:endParaRPr lang="en-US" dirty="0"/>
          </a:p>
        </p:txBody>
      </p:sp>
      <p:sp>
        <p:nvSpPr>
          <p:cNvPr id="4" name="Content Placeholder 3"/>
          <p:cNvSpPr>
            <a:spLocks noGrp="1"/>
          </p:cNvSpPr>
          <p:nvPr>
            <p:ph idx="1"/>
          </p:nvPr>
        </p:nvSpPr>
        <p:spPr/>
        <p:txBody>
          <a:bodyPr>
            <a:normAutofit fontScale="92500"/>
          </a:bodyPr>
          <a:lstStyle/>
          <a:p>
            <a:r>
              <a:rPr lang="en-US" sz="3200" dirty="0" smtClean="0"/>
              <a:t>Know your stuff…here’s some help!</a:t>
            </a:r>
          </a:p>
          <a:p>
            <a:pPr lvl="1"/>
            <a:r>
              <a:rPr lang="en-US" sz="2400" dirty="0">
                <a:hlinkClick r:id="rId2"/>
              </a:rPr>
              <a:t>http://</a:t>
            </a:r>
            <a:r>
              <a:rPr lang="en-US" sz="2400" dirty="0" smtClean="0">
                <a:hlinkClick r:id="rId2"/>
              </a:rPr>
              <a:t>www.nbcec.org/producers/sire.html</a:t>
            </a:r>
            <a:endParaRPr lang="en-US" sz="2400" dirty="0" smtClean="0"/>
          </a:p>
          <a:p>
            <a:pPr lvl="1"/>
            <a:r>
              <a:rPr lang="en-US" sz="2400" dirty="0">
                <a:hlinkClick r:id="rId3"/>
              </a:rPr>
              <a:t>http://www.extension.org/pages/18946/archived-beef-cattle-webinars#Mating_Systems_to_Solve_Problems_and_Add_Value_to_Beef_Production_Systems:_</a:t>
            </a:r>
            <a:r>
              <a:rPr lang="en-US" sz="2400" dirty="0" smtClean="0">
                <a:hlinkClick r:id="rId3"/>
              </a:rPr>
              <a:t>Crossbreeding_and_the_Power_of_Heterosis</a:t>
            </a:r>
            <a:r>
              <a:rPr lang="en-US" sz="2400" dirty="0" smtClean="0"/>
              <a:t> </a:t>
            </a:r>
          </a:p>
          <a:p>
            <a:r>
              <a:rPr lang="en-US" sz="3200" dirty="0" smtClean="0"/>
              <a:t>Put your customer first</a:t>
            </a:r>
          </a:p>
          <a:p>
            <a:pPr lvl="1"/>
            <a:r>
              <a:rPr lang="en-US" sz="2400" dirty="0" smtClean="0"/>
              <a:t>What’s in your customers best interest is in your best interest</a:t>
            </a:r>
          </a:p>
          <a:p>
            <a:r>
              <a:rPr lang="en-US" sz="3000" dirty="0" smtClean="0"/>
              <a:t>Product offering that ‘solves’ problems for your customers.</a:t>
            </a:r>
            <a:endParaRPr lang="en-US" sz="3000" dirty="0"/>
          </a:p>
        </p:txBody>
      </p:sp>
    </p:spTree>
    <p:extLst>
      <p:ext uri="{BB962C8B-B14F-4D97-AF65-F5344CB8AC3E}">
        <p14:creationId xmlns:p14="http://schemas.microsoft.com/office/powerpoint/2010/main" xmlns="" val="732352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Providing Good Breeding System Consultancy to YOUR Customers</a:t>
            </a:r>
            <a:endParaRPr lang="en-US" dirty="0"/>
          </a:p>
        </p:txBody>
      </p:sp>
      <p:sp>
        <p:nvSpPr>
          <p:cNvPr id="4" name="Content Placeholder 3"/>
          <p:cNvSpPr>
            <a:spLocks noGrp="1"/>
          </p:cNvSpPr>
          <p:nvPr>
            <p:ph idx="1"/>
          </p:nvPr>
        </p:nvSpPr>
        <p:spPr/>
        <p:txBody>
          <a:bodyPr>
            <a:normAutofit/>
          </a:bodyPr>
          <a:lstStyle/>
          <a:p>
            <a:r>
              <a:rPr lang="en-US" sz="3200" dirty="0" smtClean="0"/>
              <a:t>Know how to use Across Breed Adjustment tables</a:t>
            </a:r>
          </a:p>
          <a:p>
            <a:pPr lvl="1"/>
            <a:r>
              <a:rPr lang="en-US" sz="2400" dirty="0" smtClean="0"/>
              <a:t>Calculator </a:t>
            </a:r>
            <a:r>
              <a:rPr lang="en-US" sz="2400" dirty="0"/>
              <a:t>to help: </a:t>
            </a:r>
            <a:r>
              <a:rPr lang="en-US" sz="2400" dirty="0">
                <a:hlinkClick r:id="rId2"/>
              </a:rPr>
              <a:t>http://</a:t>
            </a:r>
            <a:r>
              <a:rPr lang="en-US" sz="2400" dirty="0" smtClean="0">
                <a:hlinkClick r:id="rId2"/>
              </a:rPr>
              <a:t>www.asi.k-state.edu/species/beef/research-and-extension/K-State_Across_Breed_EPD_Calculator_Worksheet_2014-2015.xlsx</a:t>
            </a:r>
            <a:r>
              <a:rPr lang="en-US" sz="2400" dirty="0" smtClean="0"/>
              <a:t> </a:t>
            </a:r>
          </a:p>
          <a:p>
            <a:endParaRPr lang="en-US" sz="3000" dirty="0"/>
          </a:p>
        </p:txBody>
      </p:sp>
    </p:spTree>
    <p:extLst>
      <p:ext uri="{BB962C8B-B14F-4D97-AF65-F5344CB8AC3E}">
        <p14:creationId xmlns:p14="http://schemas.microsoft.com/office/powerpoint/2010/main" xmlns="" val="11587951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Points to Ponder</a:t>
            </a:r>
            <a:endParaRPr lang="en-US" dirty="0"/>
          </a:p>
        </p:txBody>
      </p:sp>
      <p:sp>
        <p:nvSpPr>
          <p:cNvPr id="3" name="Content Placeholder 2"/>
          <p:cNvSpPr>
            <a:spLocks noGrp="1"/>
          </p:cNvSpPr>
          <p:nvPr>
            <p:ph idx="1"/>
          </p:nvPr>
        </p:nvSpPr>
        <p:spPr/>
        <p:txBody>
          <a:bodyPr>
            <a:normAutofit fontScale="77500" lnSpcReduction="20000"/>
          </a:bodyPr>
          <a:lstStyle/>
          <a:p>
            <a:r>
              <a:rPr lang="en-US" dirty="0"/>
              <a:t>Mature weight</a:t>
            </a:r>
          </a:p>
          <a:p>
            <a:pPr lvl="1"/>
            <a:r>
              <a:rPr lang="en-US" dirty="0"/>
              <a:t>Weaning and yearling weight </a:t>
            </a:r>
            <a:r>
              <a:rPr lang="en-US" dirty="0" smtClean="0"/>
              <a:t>moderately to highly </a:t>
            </a:r>
            <a:r>
              <a:rPr lang="en-US" dirty="0"/>
              <a:t>correlated to mature weight</a:t>
            </a:r>
          </a:p>
          <a:p>
            <a:pPr lvl="2"/>
            <a:r>
              <a:rPr lang="en-US" dirty="0"/>
              <a:t>Increased yield comes at a cost in the cow herd</a:t>
            </a:r>
          </a:p>
          <a:p>
            <a:pPr lvl="2"/>
            <a:r>
              <a:rPr lang="en-US" dirty="0"/>
              <a:t>Important to use terminal bulls on moderate cows</a:t>
            </a:r>
          </a:p>
          <a:p>
            <a:pPr lvl="1"/>
            <a:r>
              <a:rPr lang="en-US" dirty="0"/>
              <a:t>Common breeds have all increased mature </a:t>
            </a:r>
            <a:r>
              <a:rPr lang="en-US" dirty="0" smtClean="0"/>
              <a:t>weight</a:t>
            </a:r>
            <a:endParaRPr lang="en-US" dirty="0"/>
          </a:p>
          <a:p>
            <a:pPr lvl="2"/>
            <a:r>
              <a:rPr lang="en-US" dirty="0"/>
              <a:t>Use selection tools to moderate maternal </a:t>
            </a:r>
            <a:r>
              <a:rPr lang="en-US" dirty="0" smtClean="0"/>
              <a:t>lines</a:t>
            </a:r>
          </a:p>
          <a:p>
            <a:r>
              <a:rPr lang="en-US" dirty="0" err="1"/>
              <a:t>Heterosis</a:t>
            </a:r>
            <a:r>
              <a:rPr lang="en-US" dirty="0"/>
              <a:t> in crossbred cows should increase their culling age, reduce replacement costs, and increase chances for a profitable </a:t>
            </a:r>
            <a:r>
              <a:rPr lang="en-US" dirty="0" smtClean="0"/>
              <a:t>herd</a:t>
            </a:r>
            <a:endParaRPr lang="en-US" dirty="0"/>
          </a:p>
          <a:p>
            <a:r>
              <a:rPr lang="en-US" dirty="0" smtClean="0"/>
              <a:t>The </a:t>
            </a:r>
            <a:r>
              <a:rPr lang="en-US" dirty="0"/>
              <a:t>notion that beef breeds should be all-purpose is </a:t>
            </a:r>
            <a:r>
              <a:rPr lang="en-US" dirty="0" smtClean="0"/>
              <a:t>common, </a:t>
            </a:r>
            <a:r>
              <a:rPr lang="en-US" dirty="0"/>
              <a:t>but </a:t>
            </a:r>
            <a:r>
              <a:rPr lang="en-US" dirty="0" smtClean="0"/>
              <a:t>counterproductive</a:t>
            </a:r>
          </a:p>
          <a:p>
            <a:pPr lvl="1"/>
            <a:r>
              <a:rPr lang="en-US" dirty="0" smtClean="0"/>
              <a:t>Breeds are too similar, need to define a purpose</a:t>
            </a:r>
            <a:endParaRPr lang="en-US" dirty="0"/>
          </a:p>
          <a:p>
            <a:r>
              <a:rPr lang="en-US" dirty="0" err="1" smtClean="0"/>
              <a:t>Heterosis</a:t>
            </a:r>
            <a:r>
              <a:rPr lang="en-US" dirty="0" smtClean="0"/>
              <a:t> </a:t>
            </a:r>
            <a:r>
              <a:rPr lang="en-US" dirty="0"/>
              <a:t>is important and underutilized, but it is not a “free lunch”</a:t>
            </a:r>
          </a:p>
          <a:p>
            <a:pPr lvl="1"/>
            <a:r>
              <a:rPr lang="en-US" dirty="0"/>
              <a:t>Greater production comes at the expense of higher inputs</a:t>
            </a:r>
          </a:p>
          <a:p>
            <a:pPr lvl="2"/>
            <a:endParaRPr lang="en-US" dirty="0" smtClean="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0210" t="21696" r="10539" b="41101"/>
          <a:stretch/>
        </p:blipFill>
        <p:spPr bwMode="auto">
          <a:xfrm>
            <a:off x="475210" y="1804560"/>
            <a:ext cx="7950771" cy="34129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“missing” homozygotes</a:t>
            </a:r>
            <a:endParaRPr lang="en-US" dirty="0"/>
          </a:p>
        </p:txBody>
      </p:sp>
    </p:spTree>
    <p:extLst>
      <p:ext uri="{BB962C8B-B14F-4D97-AF65-F5344CB8AC3E}">
        <p14:creationId xmlns:p14="http://schemas.microsoft.com/office/powerpoint/2010/main" xmlns="" val="4108954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oco.jpg"/>
          <p:cNvPicPr>
            <a:picLocks noGrp="1" noChangeAspect="1"/>
          </p:cNvPicPr>
          <p:nvPr>
            <p:ph idx="1"/>
          </p:nvPr>
        </p:nvPicPr>
        <p:blipFill>
          <a:blip r:embed="rId2" cstate="print"/>
          <a:srcRect l="-10521" r="-10521"/>
          <a:stretch>
            <a:fillRect/>
          </a:stretch>
        </p:blipFill>
        <p:spPr>
          <a:xfrm>
            <a:off x="2082800" y="3790244"/>
            <a:ext cx="4927600" cy="2737556"/>
          </a:xfrm>
        </p:spPr>
      </p:pic>
      <p:sp>
        <p:nvSpPr>
          <p:cNvPr id="3" name="Title 2"/>
          <p:cNvSpPr>
            <a:spLocks noGrp="1"/>
          </p:cNvSpPr>
          <p:nvPr>
            <p:ph type="title"/>
          </p:nvPr>
        </p:nvSpPr>
        <p:spPr/>
        <p:txBody>
          <a:bodyPr/>
          <a:lstStyle/>
          <a:p>
            <a:r>
              <a:rPr lang="en-US" dirty="0" smtClean="0"/>
              <a:t>Predicting Crossbred Animals</a:t>
            </a:r>
            <a:endParaRPr lang="en-US" dirty="0"/>
          </a:p>
        </p:txBody>
      </p:sp>
      <p:pic>
        <p:nvPicPr>
          <p:cNvPr id="5" name="Picture 4" descr="charolais-web-2"/>
          <p:cNvPicPr>
            <a:picLocks noChangeAspect="1" noChangeArrowheads="1"/>
          </p:cNvPicPr>
          <p:nvPr/>
        </p:nvPicPr>
        <p:blipFill>
          <a:blip r:embed="rId3" cstate="print"/>
          <a:srcRect/>
          <a:stretch>
            <a:fillRect/>
          </a:stretch>
        </p:blipFill>
        <p:spPr bwMode="auto">
          <a:xfrm>
            <a:off x="5226050" y="1490133"/>
            <a:ext cx="2857500" cy="1981200"/>
          </a:xfrm>
          <a:prstGeom prst="rect">
            <a:avLst/>
          </a:prstGeom>
          <a:noFill/>
          <a:ln w="9525">
            <a:noFill/>
            <a:miter lim="800000"/>
            <a:headEnd/>
            <a:tailEnd/>
          </a:ln>
          <a:effectLst/>
        </p:spPr>
      </p:pic>
      <p:pic>
        <p:nvPicPr>
          <p:cNvPr id="6" name="Picture 5" descr="029AN01640_Bull.jpg"/>
          <p:cNvPicPr>
            <a:picLocks noChangeAspect="1"/>
          </p:cNvPicPr>
          <p:nvPr/>
        </p:nvPicPr>
        <p:blipFill>
          <a:blip r:embed="rId4" cstate="print"/>
          <a:stretch>
            <a:fillRect/>
          </a:stretch>
        </p:blipFill>
        <p:spPr>
          <a:xfrm>
            <a:off x="990600" y="1371600"/>
            <a:ext cx="3149600" cy="2099733"/>
          </a:xfrm>
          <a:prstGeom prst="rect">
            <a:avLst/>
          </a:prstGeom>
        </p:spPr>
      </p:pic>
      <p:cxnSp>
        <p:nvCxnSpPr>
          <p:cNvPr id="8" name="Straight Arrow Connector 7"/>
          <p:cNvCxnSpPr/>
          <p:nvPr/>
        </p:nvCxnSpPr>
        <p:spPr>
          <a:xfrm>
            <a:off x="2082800" y="2844800"/>
            <a:ext cx="1600200" cy="15494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5400000">
            <a:off x="4688417" y="2758016"/>
            <a:ext cx="1697567" cy="1574800"/>
          </a:xfrm>
          <a:prstGeom prst="straightConnector1">
            <a:avLst/>
          </a:prstGeom>
          <a:ln w="88900">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1775" y="277813"/>
            <a:ext cx="8678863" cy="6302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Future of Marketing Crossbred Bulls?</a:t>
            </a:r>
            <a:endParaRPr lang="en-US" dirty="0"/>
          </a:p>
        </p:txBody>
      </p:sp>
      <p:pic>
        <p:nvPicPr>
          <p:cNvPr id="4" name="Content Placeholder 3" descr="STORE-zapcorn-SKU379-04.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1111" b="11111"/>
          <a:stretch>
            <a:fillRect/>
          </a:stretch>
        </p:blipFill>
        <p:spPr/>
      </p:pic>
    </p:spTree>
    <p:extLst>
      <p:ext uri="{BB962C8B-B14F-4D97-AF65-F5344CB8AC3E}">
        <p14:creationId xmlns:p14="http://schemas.microsoft.com/office/powerpoint/2010/main" xmlns="" val="4249936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800600"/>
          </a:xfrm>
        </p:spPr>
        <p:txBody>
          <a:bodyPr>
            <a:normAutofit lnSpcReduction="10000"/>
          </a:bodyPr>
          <a:lstStyle/>
          <a:p>
            <a:pPr marL="0" indent="0" algn="ctr">
              <a:buNone/>
            </a:pPr>
            <a:r>
              <a:rPr lang="en-US" sz="3600" dirty="0" smtClean="0"/>
              <a:t>“The native cattle are extinct, but the island is full of artificial breeds.  The agriculturalist </a:t>
            </a:r>
            <a:r>
              <a:rPr lang="en-US" sz="3600" dirty="0" err="1" smtClean="0"/>
              <a:t>Bakewell</a:t>
            </a:r>
            <a:r>
              <a:rPr lang="en-US" sz="3600" dirty="0" smtClean="0"/>
              <a:t> created sheep and cows and horses to order, and breeds in which everything is omitted but what is economical.  The cow is sacrificed to her bag; the ox to his sirloin.”</a:t>
            </a:r>
          </a:p>
          <a:p>
            <a:endParaRPr lang="en-US" dirty="0"/>
          </a:p>
          <a:p>
            <a:pPr marL="0" indent="0">
              <a:buNone/>
            </a:pPr>
            <a:r>
              <a:rPr lang="en-US" i="1" dirty="0" smtClean="0"/>
              <a:t>		Ralph Waldo Emerson</a:t>
            </a:r>
            <a:endParaRPr lang="en-US" i="1" dirty="0"/>
          </a:p>
        </p:txBody>
      </p:sp>
    </p:spTree>
    <p:extLst>
      <p:ext uri="{BB962C8B-B14F-4D97-AF65-F5344CB8AC3E}">
        <p14:creationId xmlns:p14="http://schemas.microsoft.com/office/powerpoint/2010/main" xmlns="" val="2029884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057400"/>
            <a:ext cx="8229600" cy="3048000"/>
          </a:xfrm>
        </p:spPr>
        <p:txBody>
          <a:bodyPr>
            <a:noAutofit/>
          </a:bodyPr>
          <a:lstStyle/>
          <a:p>
            <a:pPr eaLnBrk="1" fontAlgn="auto" hangingPunct="1">
              <a:spcBef>
                <a:spcPts val="0"/>
              </a:spcBef>
              <a:spcAft>
                <a:spcPts val="0"/>
              </a:spcAft>
              <a:defRPr/>
            </a:pPr>
            <a:r>
              <a:rPr sz="5400" dirty="0" smtClean="0"/>
              <a:t>Is it worth the effort…. </a:t>
            </a:r>
            <a:r>
              <a:rPr sz="6600" dirty="0"/>
              <a:t/>
            </a:r>
            <a:br>
              <a:rPr sz="6600" dirty="0"/>
            </a:br>
            <a:r>
              <a:rPr sz="6600" dirty="0" smtClean="0"/>
              <a:t/>
            </a:r>
            <a:br>
              <a:rPr sz="6600" dirty="0" smtClean="0"/>
            </a:br>
            <a:r>
              <a:rPr sz="5400" dirty="0" smtClean="0"/>
              <a:t>We think so…</a:t>
            </a:r>
            <a:br>
              <a:rPr sz="5400" dirty="0" smtClean="0"/>
            </a:br>
            <a:endParaRPr sz="5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52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3838" y="-161925"/>
            <a:ext cx="9591676" cy="718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08350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831.poster_tradition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5800" y="209455"/>
            <a:ext cx="7620000" cy="6387911"/>
          </a:xfrm>
          <a:prstGeom prst="rect">
            <a:avLst/>
          </a:prstGeom>
        </p:spPr>
      </p:pic>
    </p:spTree>
    <p:extLst>
      <p:ext uri="{BB962C8B-B14F-4D97-AF65-F5344CB8AC3E}">
        <p14:creationId xmlns:p14="http://schemas.microsoft.com/office/powerpoint/2010/main" xmlns="" val="1023792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 to Ask Your Commercial Customer</a:t>
            </a:r>
            <a:endParaRPr lang="en-US" dirty="0"/>
          </a:p>
        </p:txBody>
      </p:sp>
      <p:sp>
        <p:nvSpPr>
          <p:cNvPr id="3" name="Content Placeholder 2"/>
          <p:cNvSpPr>
            <a:spLocks noGrp="1"/>
          </p:cNvSpPr>
          <p:nvPr>
            <p:ph idx="1"/>
          </p:nvPr>
        </p:nvSpPr>
        <p:spPr/>
        <p:txBody>
          <a:bodyPr/>
          <a:lstStyle/>
          <a:p>
            <a:r>
              <a:rPr lang="en-US" dirty="0" smtClean="0"/>
              <a:t>What breed of cows do you have now?</a:t>
            </a:r>
          </a:p>
          <a:p>
            <a:r>
              <a:rPr lang="en-US" dirty="0" smtClean="0"/>
              <a:t>What’s your marketing end point?</a:t>
            </a:r>
          </a:p>
          <a:p>
            <a:pPr lvl="1"/>
            <a:r>
              <a:rPr lang="en-US" dirty="0" smtClean="0"/>
              <a:t>How do you sell calves?</a:t>
            </a:r>
          </a:p>
          <a:p>
            <a:pPr lvl="1"/>
            <a:r>
              <a:rPr lang="en-US" dirty="0" smtClean="0"/>
              <a:t>Is that likely to change anytime soon?</a:t>
            </a:r>
          </a:p>
          <a:p>
            <a:r>
              <a:rPr lang="en-US" dirty="0" smtClean="0"/>
              <a:t>How do you source replacement females</a:t>
            </a:r>
          </a:p>
          <a:p>
            <a:pPr lvl="1"/>
            <a:r>
              <a:rPr lang="en-US" dirty="0" smtClean="0"/>
              <a:t>Retained heterosis/maternal heterosis is paramount!</a:t>
            </a:r>
          </a:p>
          <a:p>
            <a:pPr lvl="1"/>
            <a:r>
              <a:rPr lang="en-US" dirty="0" smtClean="0"/>
              <a:t>Buy F1, produce your own</a:t>
            </a:r>
          </a:p>
          <a:p>
            <a:r>
              <a:rPr lang="en-US" dirty="0" smtClean="0"/>
              <a:t>Environmental/managerial/grazing resources/breeding pastures, etc.</a:t>
            </a:r>
            <a:endParaRPr lang="en-US" dirty="0"/>
          </a:p>
        </p:txBody>
      </p:sp>
    </p:spTree>
    <p:extLst>
      <p:ext uri="{BB962C8B-B14F-4D97-AF65-F5344CB8AC3E}">
        <p14:creationId xmlns:p14="http://schemas.microsoft.com/office/powerpoint/2010/main" xmlns="" val="303871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582150" cy="7191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2772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Crossbreed?</a:t>
            </a:r>
            <a:endParaRPr lang="en-US" dirty="0"/>
          </a:p>
        </p:txBody>
      </p:sp>
      <p:sp>
        <p:nvSpPr>
          <p:cNvPr id="8" name="Rectangle 3"/>
          <p:cNvSpPr>
            <a:spLocks noGrp="1" noChangeArrowheads="1"/>
          </p:cNvSpPr>
          <p:nvPr>
            <p:ph sz="half" idx="1"/>
          </p:nvPr>
        </p:nvSpPr>
        <p:spPr>
          <a:xfrm>
            <a:off x="1295400" y="1600200"/>
            <a:ext cx="3352800" cy="4495800"/>
          </a:xfrm>
        </p:spPr>
        <p:txBody>
          <a:bodyPr/>
          <a:lstStyle/>
          <a:p>
            <a:endParaRPr lang="en-US" sz="2800"/>
          </a:p>
        </p:txBody>
      </p:sp>
      <p:sp>
        <p:nvSpPr>
          <p:cNvPr id="5" name="Date Placeholder 4"/>
          <p:cNvSpPr>
            <a:spLocks noGrp="1"/>
          </p:cNvSpPr>
          <p:nvPr>
            <p:ph type="dt" sz="half" idx="10"/>
          </p:nvPr>
        </p:nvSpPr>
        <p:spPr/>
        <p:txBody>
          <a:bodyPr/>
          <a:lstStyle/>
          <a:p>
            <a:r>
              <a:rPr lang="en-US" smtClean="0"/>
              <a:t>08/20/2011</a:t>
            </a:r>
            <a:endParaRPr lang="en-US"/>
          </a:p>
        </p:txBody>
      </p:sp>
      <p:sp>
        <p:nvSpPr>
          <p:cNvPr id="6" name="Footer Placeholder 5"/>
          <p:cNvSpPr>
            <a:spLocks noGrp="1"/>
          </p:cNvSpPr>
          <p:nvPr>
            <p:ph type="ftr" sz="quarter" idx="11"/>
          </p:nvPr>
        </p:nvSpPr>
        <p:spPr/>
        <p:txBody>
          <a:bodyPr/>
          <a:lstStyle/>
          <a:p>
            <a:pPr algn="ctr"/>
            <a:r>
              <a:rPr lang="en-US" smtClean="0"/>
              <a:t>Kansas Simmental Tour - Clay Center, KS</a:t>
            </a:r>
            <a:endParaRPr lang="en-US" dirty="0"/>
          </a:p>
        </p:txBody>
      </p:sp>
      <p:sp>
        <p:nvSpPr>
          <p:cNvPr id="7" name="Slide Number Placeholder 6"/>
          <p:cNvSpPr>
            <a:spLocks noGrp="1"/>
          </p:cNvSpPr>
          <p:nvPr>
            <p:ph type="sldNum" sz="quarter" idx="12"/>
          </p:nvPr>
        </p:nvSpPr>
        <p:spPr/>
        <p:txBody>
          <a:bodyPr/>
          <a:lstStyle/>
          <a:p>
            <a:fld id="{F242548F-17AB-4306-9FDF-4070FA22E7AA}" type="slidenum">
              <a:rPr lang="en-US" smtClean="0"/>
              <a:pPr/>
              <a:t>7</a:t>
            </a:fld>
            <a:endParaRPr lang="en-US" dirty="0"/>
          </a:p>
        </p:txBody>
      </p:sp>
      <p:pic>
        <p:nvPicPr>
          <p:cNvPr id="9" name="Picture 4" descr="MPj03853390000[1]"/>
          <p:cNvPicPr>
            <a:picLocks noChangeAspect="1" noChangeArrowheads="1"/>
          </p:cNvPicPr>
          <p:nvPr/>
        </p:nvPicPr>
        <p:blipFill>
          <a:blip r:embed="rId4" cstate="print"/>
          <a:srcRect/>
          <a:stretch>
            <a:fillRect/>
          </a:stretch>
        </p:blipFill>
        <p:spPr bwMode="auto">
          <a:xfrm>
            <a:off x="1295400" y="1600200"/>
            <a:ext cx="3265488" cy="4572000"/>
          </a:xfrm>
          <a:prstGeom prst="rect">
            <a:avLst/>
          </a:prstGeom>
          <a:noFill/>
        </p:spPr>
      </p:pic>
      <p:sp>
        <p:nvSpPr>
          <p:cNvPr id="10" name="Text Box 5"/>
          <p:cNvSpPr txBox="1">
            <a:spLocks noChangeArrowheads="1"/>
          </p:cNvSpPr>
          <p:nvPr/>
        </p:nvSpPr>
        <p:spPr bwMode="auto">
          <a:xfrm>
            <a:off x="6019800" y="2454275"/>
            <a:ext cx="2425700" cy="823913"/>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800"/>
              <a:t>Profit</a:t>
            </a:r>
          </a:p>
        </p:txBody>
      </p:sp>
      <p:sp>
        <p:nvSpPr>
          <p:cNvPr id="11" name="AutoShape 7"/>
          <p:cNvSpPr>
            <a:spLocks noChangeArrowheads="1"/>
          </p:cNvSpPr>
          <p:nvPr/>
        </p:nvSpPr>
        <p:spPr bwMode="auto">
          <a:xfrm>
            <a:off x="5181600" y="2209800"/>
            <a:ext cx="838200" cy="1295400"/>
          </a:xfrm>
          <a:prstGeom prst="upArrow">
            <a:avLst>
              <a:gd name="adj1" fmla="val 50000"/>
              <a:gd name="adj2" fmla="val 38636"/>
            </a:avLst>
          </a:prstGeom>
          <a:solidFill>
            <a:srgbClr val="009900"/>
          </a:solidFill>
          <a:ln w="12700" cap="sq">
            <a:solidFill>
              <a:schemeClr val="tx1"/>
            </a:solidFill>
            <a:miter lim="800000"/>
            <a:headEnd type="none" w="sm" len="sm"/>
            <a:tailEnd type="none" w="sm" len="sm"/>
          </a:ln>
          <a:effectLst/>
        </p:spPr>
        <p:txBody>
          <a:bodyPr vert="eaVert" wrap="none" anchor="ctr"/>
          <a:lstStyle/>
          <a:p>
            <a:endParaRPr lang="en-US"/>
          </a:p>
        </p:txBody>
      </p:sp>
      <p:sp>
        <p:nvSpPr>
          <p:cNvPr id="12" name="AutoShape 8"/>
          <p:cNvSpPr>
            <a:spLocks noChangeArrowheads="1"/>
          </p:cNvSpPr>
          <p:nvPr/>
        </p:nvSpPr>
        <p:spPr bwMode="auto">
          <a:xfrm rot="10800000">
            <a:off x="5181600" y="3886200"/>
            <a:ext cx="838200" cy="1295400"/>
          </a:xfrm>
          <a:prstGeom prst="upArrow">
            <a:avLst>
              <a:gd name="adj1" fmla="val 50000"/>
              <a:gd name="adj2" fmla="val 38636"/>
            </a:avLst>
          </a:prstGeom>
          <a:solidFill>
            <a:srgbClr val="CC0000"/>
          </a:solidFill>
          <a:ln w="12700" cap="sq">
            <a:solidFill>
              <a:schemeClr val="tx1"/>
            </a:solidFill>
            <a:miter lim="800000"/>
            <a:headEnd type="none" w="sm" len="sm"/>
            <a:tailEnd type="none" w="sm" len="sm"/>
          </a:ln>
          <a:effectLst/>
        </p:spPr>
        <p:txBody>
          <a:bodyPr vert="eaVert" wrap="none" anchor="ctr"/>
          <a:lstStyle/>
          <a:p>
            <a:endParaRPr lang="en-US"/>
          </a:p>
        </p:txBody>
      </p:sp>
      <p:sp>
        <p:nvSpPr>
          <p:cNvPr id="13" name="Text Box 6"/>
          <p:cNvSpPr txBox="1">
            <a:spLocks noChangeArrowheads="1"/>
          </p:cNvSpPr>
          <p:nvPr/>
        </p:nvSpPr>
        <p:spPr bwMode="auto">
          <a:xfrm>
            <a:off x="6019800" y="4129088"/>
            <a:ext cx="3048000" cy="823912"/>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4800" dirty="0"/>
              <a:t>Headache</a:t>
            </a:r>
          </a:p>
        </p:txBody>
      </p:sp>
    </p:spTree>
    <p:custDataLst>
      <p:tags r:id="rId1"/>
    </p:custDataLst>
    <p:extLst>
      <p:ext uri="{BB962C8B-B14F-4D97-AF65-F5344CB8AC3E}">
        <p14:creationId xmlns:p14="http://schemas.microsoft.com/office/powerpoint/2010/main" xmlns="" val="2299745346"/>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Impact on Profit</a:t>
            </a:r>
          </a:p>
        </p:txBody>
      </p:sp>
      <p:sp>
        <p:nvSpPr>
          <p:cNvPr id="150531" name="Rectangle 3"/>
          <p:cNvSpPr>
            <a:spLocks noGrp="1" noChangeArrowheads="1"/>
          </p:cNvSpPr>
          <p:nvPr>
            <p:ph idx="1"/>
          </p:nvPr>
        </p:nvSpPr>
        <p:spPr>
          <a:xfrm>
            <a:off x="1447800" y="990600"/>
            <a:ext cx="7315200" cy="4800600"/>
          </a:xfrm>
        </p:spPr>
        <p:txBody>
          <a:bodyPr/>
          <a:lstStyle/>
          <a:p>
            <a:pPr>
              <a:buFont typeface="Symbol" pitchFamily="18" charset="2"/>
              <a:buNone/>
            </a:pPr>
            <a:endParaRPr lang="en-US" sz="6000" dirty="0"/>
          </a:p>
          <a:p>
            <a:pPr>
              <a:buFont typeface="Symbol" pitchFamily="18" charset="2"/>
              <a:buNone/>
            </a:pPr>
            <a:r>
              <a:rPr lang="en-US" sz="4800" b="1" dirty="0"/>
              <a:t>Profit = Revenue - Costs</a:t>
            </a:r>
          </a:p>
        </p:txBody>
      </p:sp>
      <p:sp>
        <p:nvSpPr>
          <p:cNvPr id="7" name="Date Placeholder 3"/>
          <p:cNvSpPr>
            <a:spLocks noGrp="1"/>
          </p:cNvSpPr>
          <p:nvPr>
            <p:ph type="dt" sz="half" idx="10"/>
          </p:nvPr>
        </p:nvSpPr>
        <p:spPr/>
        <p:txBody>
          <a:bodyPr/>
          <a:lstStyle/>
          <a:p>
            <a:r>
              <a:rPr lang="en-US" smtClean="0"/>
              <a:t>08/20/2011</a:t>
            </a:r>
            <a:endParaRPr lang="en-US"/>
          </a:p>
        </p:txBody>
      </p:sp>
      <p:sp>
        <p:nvSpPr>
          <p:cNvPr id="8" name="Footer Placeholder 4"/>
          <p:cNvSpPr>
            <a:spLocks noGrp="1"/>
          </p:cNvSpPr>
          <p:nvPr>
            <p:ph type="ftr" sz="quarter" idx="11"/>
          </p:nvPr>
        </p:nvSpPr>
        <p:spPr/>
        <p:txBody>
          <a:bodyPr/>
          <a:lstStyle/>
          <a:p>
            <a:r>
              <a:rPr lang="en-US" smtClean="0"/>
              <a:t>Kansas Simmental Tour - Clay Center, KS</a:t>
            </a:r>
            <a:endParaRPr lang="en-US"/>
          </a:p>
        </p:txBody>
      </p:sp>
      <p:sp>
        <p:nvSpPr>
          <p:cNvPr id="9" name="Slide Number Placeholder 5"/>
          <p:cNvSpPr>
            <a:spLocks noGrp="1"/>
          </p:cNvSpPr>
          <p:nvPr>
            <p:ph type="sldNum" sz="quarter" idx="12"/>
          </p:nvPr>
        </p:nvSpPr>
        <p:spPr/>
        <p:txBody>
          <a:bodyPr/>
          <a:lstStyle/>
          <a:p>
            <a:fld id="{A6B73945-30F8-4DEC-9F74-1A14AFBA632B}" type="slidenum">
              <a:rPr lang="en-US"/>
              <a:pPr/>
              <a:t>8</a:t>
            </a:fld>
            <a:endParaRPr lang="en-US"/>
          </a:p>
        </p:txBody>
      </p:sp>
      <p:sp>
        <p:nvSpPr>
          <p:cNvPr id="150532" name="Text Box 4"/>
          <p:cNvSpPr txBox="1">
            <a:spLocks noChangeArrowheads="1"/>
          </p:cNvSpPr>
          <p:nvPr/>
        </p:nvSpPr>
        <p:spPr bwMode="auto">
          <a:xfrm>
            <a:off x="4114800" y="4419600"/>
            <a:ext cx="3860800" cy="762000"/>
          </a:xfrm>
          <a:prstGeom prst="rect">
            <a:avLst/>
          </a:prstGeom>
          <a:noFill/>
          <a:ln w="9525">
            <a:noFill/>
            <a:miter lim="800000"/>
            <a:headEnd/>
            <a:tailEnd/>
          </a:ln>
          <a:effectLst/>
        </p:spPr>
        <p:txBody>
          <a:bodyPr>
            <a:spAutoFit/>
          </a:bodyPr>
          <a:lstStyle/>
          <a:p>
            <a:pPr>
              <a:spcBef>
                <a:spcPct val="50000"/>
              </a:spcBef>
            </a:pPr>
            <a:r>
              <a:rPr lang="en-US" sz="4400">
                <a:solidFill>
                  <a:srgbClr val="FF0000"/>
                </a:solidFill>
                <a:latin typeface="Arial Narrow" pitchFamily="34" charset="0"/>
              </a:rPr>
              <a:t>Heterosis Impact</a:t>
            </a:r>
          </a:p>
        </p:txBody>
      </p:sp>
      <p:sp>
        <p:nvSpPr>
          <p:cNvPr id="150533" name="AutoShape 5"/>
          <p:cNvSpPr>
            <a:spLocks noChangeArrowheads="1"/>
          </p:cNvSpPr>
          <p:nvPr/>
        </p:nvSpPr>
        <p:spPr bwMode="auto">
          <a:xfrm>
            <a:off x="4251325" y="3124200"/>
            <a:ext cx="609600" cy="1143000"/>
          </a:xfrm>
          <a:prstGeom prst="upArrow">
            <a:avLst>
              <a:gd name="adj1" fmla="val 50000"/>
              <a:gd name="adj2" fmla="val 46875"/>
            </a:avLst>
          </a:prstGeom>
          <a:solidFill>
            <a:srgbClr val="33CC33"/>
          </a:solidFill>
          <a:ln w="9525">
            <a:solidFill>
              <a:schemeClr val="bg2"/>
            </a:solidFill>
            <a:miter lim="800000"/>
            <a:headEnd/>
            <a:tailEnd/>
          </a:ln>
          <a:effectLst/>
        </p:spPr>
        <p:txBody>
          <a:bodyPr wrap="none" anchor="ctr"/>
          <a:lstStyle/>
          <a:p>
            <a:endParaRPr lang="en-US"/>
          </a:p>
        </p:txBody>
      </p:sp>
      <p:sp>
        <p:nvSpPr>
          <p:cNvPr id="150534" name="AutoShape 6"/>
          <p:cNvSpPr>
            <a:spLocks noChangeArrowheads="1"/>
          </p:cNvSpPr>
          <p:nvPr/>
        </p:nvSpPr>
        <p:spPr bwMode="auto">
          <a:xfrm rot="10800000">
            <a:off x="6959600" y="3124200"/>
            <a:ext cx="609600" cy="1143000"/>
          </a:xfrm>
          <a:prstGeom prst="upArrow">
            <a:avLst>
              <a:gd name="adj1" fmla="val 50000"/>
              <a:gd name="adj2" fmla="val 46875"/>
            </a:avLst>
          </a:prstGeom>
          <a:solidFill>
            <a:srgbClr val="FFFF00"/>
          </a:solidFill>
          <a:ln w="9525">
            <a:solidFill>
              <a:schemeClr val="bg2"/>
            </a:solidFill>
            <a:miter lim="800000"/>
            <a:headEnd/>
            <a:tailEnd/>
          </a:ln>
          <a:effectLst/>
        </p:spPr>
        <p:txBody>
          <a:bodyPr wrap="none" anchor="ctr"/>
          <a:lstStyle/>
          <a:p>
            <a:endParaRPr lang="en-US"/>
          </a:p>
        </p:txBody>
      </p:sp>
    </p:spTree>
    <p:custDataLst>
      <p:tags r:id="rId1"/>
    </p:custDataLst>
    <p:extLst>
      <p:ext uri="{BB962C8B-B14F-4D97-AF65-F5344CB8AC3E}">
        <p14:creationId xmlns:p14="http://schemas.microsoft.com/office/powerpoint/2010/main" xmlns="" val="265054291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150532"/>
                                        </p:tgtEl>
                                        <p:attrNameLst>
                                          <p:attrName>style.visibility</p:attrName>
                                        </p:attrNameLst>
                                      </p:cBhvr>
                                      <p:to>
                                        <p:strVal val="visible"/>
                                      </p:to>
                                    </p:set>
                                    <p:anim calcmode="lin" valueType="num">
                                      <p:cBhvr additive="base">
                                        <p:cTn id="7" dur="500" fill="hold"/>
                                        <p:tgtEl>
                                          <p:spTgt spid="150532"/>
                                        </p:tgtEl>
                                        <p:attrNameLst>
                                          <p:attrName>ppt_x</p:attrName>
                                        </p:attrNameLst>
                                      </p:cBhvr>
                                      <p:tavLst>
                                        <p:tav tm="0">
                                          <p:val>
                                            <p:strVal val="#ppt_x"/>
                                          </p:val>
                                        </p:tav>
                                        <p:tav tm="100000">
                                          <p:val>
                                            <p:strVal val="#ppt_x"/>
                                          </p:val>
                                        </p:tav>
                                      </p:tavLst>
                                    </p:anim>
                                    <p:anim calcmode="lin" valueType="num">
                                      <p:cBhvr additive="base">
                                        <p:cTn id="8" dur="500" fill="hold"/>
                                        <p:tgtEl>
                                          <p:spTgt spid="150532"/>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grpId="0" nodeType="afterEffect">
                                  <p:stCondLst>
                                    <p:cond delay="1000"/>
                                  </p:stCondLst>
                                  <p:childTnLst>
                                    <p:set>
                                      <p:cBhvr>
                                        <p:cTn id="11" dur="1" fill="hold">
                                          <p:stCondLst>
                                            <p:cond delay="0"/>
                                          </p:stCondLst>
                                        </p:cTn>
                                        <p:tgtEl>
                                          <p:spTgt spid="150533"/>
                                        </p:tgtEl>
                                        <p:attrNameLst>
                                          <p:attrName>style.visibility</p:attrName>
                                        </p:attrNameLst>
                                      </p:cBhvr>
                                      <p:to>
                                        <p:strVal val="visible"/>
                                      </p:to>
                                    </p:set>
                                    <p:anim calcmode="lin" valueType="num">
                                      <p:cBhvr additive="base">
                                        <p:cTn id="12" dur="500" fill="hold"/>
                                        <p:tgtEl>
                                          <p:spTgt spid="150533"/>
                                        </p:tgtEl>
                                        <p:attrNameLst>
                                          <p:attrName>ppt_x</p:attrName>
                                        </p:attrNameLst>
                                      </p:cBhvr>
                                      <p:tavLst>
                                        <p:tav tm="0">
                                          <p:val>
                                            <p:strVal val="#ppt_x"/>
                                          </p:val>
                                        </p:tav>
                                        <p:tav tm="100000">
                                          <p:val>
                                            <p:strVal val="#ppt_x"/>
                                          </p:val>
                                        </p:tav>
                                      </p:tavLst>
                                    </p:anim>
                                    <p:anim calcmode="lin" valueType="num">
                                      <p:cBhvr additive="base">
                                        <p:cTn id="13" dur="500" fill="hold"/>
                                        <p:tgtEl>
                                          <p:spTgt spid="150533"/>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4" fill="hold" grpId="0" nodeType="afterEffect">
                                  <p:stCondLst>
                                    <p:cond delay="0"/>
                                  </p:stCondLst>
                                  <p:childTnLst>
                                    <p:set>
                                      <p:cBhvr>
                                        <p:cTn id="16" dur="1" fill="hold">
                                          <p:stCondLst>
                                            <p:cond delay="0"/>
                                          </p:stCondLst>
                                        </p:cTn>
                                        <p:tgtEl>
                                          <p:spTgt spid="150534"/>
                                        </p:tgtEl>
                                        <p:attrNameLst>
                                          <p:attrName>style.visibility</p:attrName>
                                        </p:attrNameLst>
                                      </p:cBhvr>
                                      <p:to>
                                        <p:strVal val="visible"/>
                                      </p:to>
                                    </p:set>
                                    <p:anim calcmode="lin" valueType="num">
                                      <p:cBhvr additive="base">
                                        <p:cTn id="17" dur="500" fill="hold"/>
                                        <p:tgtEl>
                                          <p:spTgt spid="150534"/>
                                        </p:tgtEl>
                                        <p:attrNameLst>
                                          <p:attrName>ppt_x</p:attrName>
                                        </p:attrNameLst>
                                      </p:cBhvr>
                                      <p:tavLst>
                                        <p:tav tm="0">
                                          <p:val>
                                            <p:strVal val="#ppt_x"/>
                                          </p:val>
                                        </p:tav>
                                        <p:tav tm="100000">
                                          <p:val>
                                            <p:strVal val="#ppt_x"/>
                                          </p:val>
                                        </p:tav>
                                      </p:tavLst>
                                    </p:anim>
                                    <p:anim calcmode="lin" valueType="num">
                                      <p:cBhvr additive="base">
                                        <p:cTn id="18" dur="500" fill="hold"/>
                                        <p:tgtEl>
                                          <p:spTgt spid="1505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2" grpId="0" autoUpdateAnimBg="0"/>
      <p:bldP spid="150533" grpId="0" animBg="1"/>
      <p:bldP spid="1505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eaLnBrk="1" fontAlgn="auto" hangingPunct="1">
              <a:spcBef>
                <a:spcPts val="0"/>
              </a:spcBef>
              <a:spcAft>
                <a:spcPts val="0"/>
              </a:spcAft>
              <a:defRPr/>
            </a:pPr>
            <a:r>
              <a:rPr sz="5400"/>
              <a:t/>
            </a:r>
            <a:br>
              <a:rPr sz="5400"/>
            </a:br>
            <a:r>
              <a:rPr sz="5400"/>
              <a:t/>
            </a:r>
            <a:br>
              <a:rPr sz="5400"/>
            </a:br>
            <a:r>
              <a:rPr sz="5400"/>
              <a:t/>
            </a:r>
            <a:br>
              <a:rPr sz="5400"/>
            </a:br>
            <a:r>
              <a:rPr sz="5400"/>
              <a:t/>
            </a:r>
            <a:br>
              <a:rPr sz="5400"/>
            </a:br>
            <a:r>
              <a:rPr sz="5400"/>
              <a:t/>
            </a:r>
            <a:br>
              <a:rPr sz="5400"/>
            </a:br>
            <a:r>
              <a:rPr sz="5400"/>
              <a:t>Matt–What Are the Benefits of Heterosis?</a:t>
            </a:r>
          </a:p>
        </p:txBody>
      </p:sp>
      <p:sp>
        <p:nvSpPr>
          <p:cNvPr id="7171" name="Subtitle 1"/>
          <p:cNvSpPr>
            <a:spLocks noGrp="1"/>
          </p:cNvSpPr>
          <p:nvPr>
            <p:ph type="subTitle" idx="1"/>
          </p:nvPr>
        </p:nvSpPr>
        <p:spPr/>
        <p:txBody>
          <a:bodyPr/>
          <a:lstStyle/>
          <a:p>
            <a:pPr eaLnBrk="1" hangingPunct="1">
              <a:spcBef>
                <a:spcPct val="0"/>
              </a:spcBef>
            </a:pPr>
            <a:endParaRPr altLang="en-US"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Override1.xml.rels><?xml version="1.0" encoding="UTF-8" standalone="yes"?>
<Relationships xmlns="http://schemas.openxmlformats.org/package/2006/relationships"><Relationship Id="rId1" Type="http://schemas.openxmlformats.org/officeDocument/2006/relationships/image" Target="../media/image1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2.jpeg"/></Relationships>
</file>

<file path=ppt/theme/theme1.xml><?xml version="1.0" encoding="utf-8"?>
<a:theme xmlns:a="http://schemas.openxmlformats.org/drawingml/2006/main" name="Weaber K-State Seminar">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Human">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Human">
      <a:fillStyleLst>
        <a:solidFill>
          <a:schemeClr val="phClr"/>
        </a:solidFill>
        <a:gradFill>
          <a:gsLst>
            <a:gs pos="0">
              <a:schemeClr val="phClr">
                <a:tint val="30000"/>
                <a:satMod val="175000"/>
              </a:schemeClr>
            </a:gs>
            <a:gs pos="50000">
              <a:schemeClr val="phClr">
                <a:tint val="55000"/>
                <a:satMod val="200000"/>
              </a:schemeClr>
            </a:gs>
            <a:gs pos="70000">
              <a:schemeClr val="phClr">
                <a:tint val="70000"/>
                <a:satMod val="175000"/>
              </a:schemeClr>
            </a:gs>
            <a:gs pos="100000">
              <a:schemeClr val="phClr">
                <a:tint val="85000"/>
                <a:satMod val="175000"/>
              </a:schemeClr>
            </a:gs>
          </a:gsLst>
          <a:lin ang="8000000" scaled="1"/>
        </a:gradFill>
        <a:gradFill>
          <a:gsLst>
            <a:gs pos="0">
              <a:schemeClr val="phClr">
                <a:shade val="100000"/>
                <a:satMod val="140000"/>
              </a:schemeClr>
            </a:gs>
            <a:gs pos="40000">
              <a:schemeClr val="phClr">
                <a:shade val="65000"/>
                <a:satMod val="140000"/>
              </a:schemeClr>
            </a:gs>
            <a:gs pos="70000">
              <a:schemeClr val="phClr">
                <a:shade val="40000"/>
                <a:satMod val="115000"/>
              </a:schemeClr>
            </a:gs>
            <a:gs pos="100000">
              <a:schemeClr val="phClr">
                <a:shade val="20000"/>
                <a:satMod val="115000"/>
              </a:schemeClr>
            </a:gs>
          </a:gsLst>
          <a:lin ang="8000000" scaled="1"/>
        </a:gradFill>
      </a:fillStyleLst>
      <a:lnStyleLst>
        <a:ln w="5000" cap="rnd" cmpd="sng" algn="ctr">
          <a:solidFill>
            <a:schemeClr val="phClr"/>
          </a:solidFill>
          <a:prstDash val="solid"/>
        </a:ln>
        <a:ln w="12700" cap="rnd" cmpd="sng" algn="ctr">
          <a:solidFill>
            <a:schemeClr val="phClr"/>
          </a:solidFill>
          <a:prstDash val="solid"/>
        </a:ln>
        <a:ln w="28100" cap="rnd" cmpd="sng" algn="ctr">
          <a:solidFill>
            <a:schemeClr val="phClr"/>
          </a:solidFill>
          <a:prstDash val="solid"/>
        </a:ln>
      </a:lnStyleLst>
      <a:effectStyleLst>
        <a:effectStyle>
          <a:effectLst>
            <a:outerShdw blurRad="39000" dist="25400" dir="9000000" rotWithShape="0">
              <a:srgbClr val="1A0000">
                <a:alpha val="35000"/>
              </a:srgbClr>
            </a:outerShdw>
          </a:effectLst>
        </a:effectStyle>
        <a:effectStyle>
          <a:effectLst>
            <a:outerShdw blurRad="39000" dist="25400" dir="9000000" rotWithShape="0">
              <a:srgbClr val="1A0000">
                <a:alpha val="40000"/>
              </a:srgbClr>
            </a:outerShdw>
          </a:effectLst>
        </a:effectStyle>
        <a:effectStyle>
          <a:effectLst>
            <a:outerShdw blurRad="39000" dist="25400" dir="9000000" rotWithShape="0">
              <a:srgbClr val="000000">
                <a:alpha val="40000"/>
              </a:srgbClr>
            </a:outerShdw>
          </a:effectLst>
          <a:scene3d>
            <a:camera prst="orthographicFront">
              <a:rot lat="0" lon="0" rev="0"/>
            </a:camera>
            <a:lightRig rig="brightRoom" dir="tr">
              <a:rot lat="0" lon="0" rev="3540000"/>
            </a:lightRig>
          </a:scene3d>
          <a:sp3d prstMaterial="matte">
            <a:bevelT w="190500" h="44450" prst="cross"/>
          </a:sp3d>
        </a:effectStyle>
      </a:effectStyleLst>
      <a:bgFillStyleLst>
        <a:solidFill>
          <a:schemeClr val="phClr"/>
        </a:solidFill>
        <a:gradFill rotWithShape="1">
          <a:gsLst>
            <a:gs pos="0">
              <a:schemeClr val="phClr">
                <a:tint val="85000"/>
                <a:satMod val="275000"/>
              </a:schemeClr>
            </a:gs>
            <a:gs pos="3000">
              <a:schemeClr val="phClr">
                <a:tint val="87000"/>
                <a:satMod val="275000"/>
              </a:schemeClr>
            </a:gs>
            <a:gs pos="10000">
              <a:schemeClr val="phClr">
                <a:tint val="90000"/>
                <a:satMod val="275000"/>
              </a:schemeClr>
            </a:gs>
            <a:gs pos="70000">
              <a:schemeClr val="phClr">
                <a:shade val="38000"/>
                <a:satMod val="275000"/>
              </a:schemeClr>
            </a:gs>
            <a:gs pos="90000">
              <a:schemeClr val="phClr">
                <a:shade val="25000"/>
                <a:satMod val="300000"/>
              </a:schemeClr>
            </a:gs>
            <a:gs pos="100000">
              <a:schemeClr val="phClr">
                <a:shade val="22000"/>
                <a:satMod val="300000"/>
              </a:schemeClr>
            </a:gs>
          </a:gsLst>
          <a:path path="circle">
            <a:fillToRect l="60000" t="-3300" b="200000"/>
          </a:path>
        </a:gradFill>
        <a:gradFill rotWithShape="1">
          <a:gsLst>
            <a:gs pos="0">
              <a:schemeClr val="phClr">
                <a:tint val="57000"/>
                <a:satMod val="400000"/>
              </a:schemeClr>
            </a:gs>
            <a:gs pos="100000">
              <a:schemeClr val="phClr">
                <a:tint val="87000"/>
                <a:shade val="40000"/>
                <a:satMod val="5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5A6378"/>
    </a:dk2>
    <a:lt2>
      <a:srgbClr val="D4D4D6"/>
    </a:lt2>
    <a:accent1>
      <a:srgbClr val="000000"/>
    </a:accent1>
    <a:accent2>
      <a:srgbClr val="F0AD00"/>
    </a:accent2>
    <a:accent3>
      <a:srgbClr val="595959"/>
    </a:accent3>
    <a:accent4>
      <a:srgbClr val="6BB76D"/>
    </a:accent4>
    <a:accent5>
      <a:srgbClr val="002060"/>
    </a:accent5>
    <a:accent6>
      <a:srgbClr val="FF6600"/>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5A6378"/>
    </a:dk2>
    <a:lt2>
      <a:srgbClr val="D4D4D6"/>
    </a:lt2>
    <a:accent1>
      <a:srgbClr val="000000"/>
    </a:accent1>
    <a:accent2>
      <a:srgbClr val="F0AD00"/>
    </a:accent2>
    <a:accent3>
      <a:srgbClr val="595959"/>
    </a:accent3>
    <a:accent4>
      <a:srgbClr val="6BB76D"/>
    </a:accent4>
    <a:accent5>
      <a:srgbClr val="002060"/>
    </a:accent5>
    <a:accent6>
      <a:srgbClr val="FF6600"/>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Weaber K-State Seminar</Template>
  <TotalTime>5656</TotalTime>
  <Words>1800</Words>
  <Application>Microsoft Office PowerPoint</Application>
  <PresentationFormat>On-screen Show (4:3)</PresentationFormat>
  <Paragraphs>290</Paragraphs>
  <Slides>51</Slides>
  <Notes>23</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51</vt:i4>
      </vt:variant>
    </vt:vector>
  </HeadingPairs>
  <TitlesOfParts>
    <vt:vector size="57" baseType="lpstr">
      <vt:lpstr>Weaber K-State Seminar</vt:lpstr>
      <vt:lpstr>Document</vt:lpstr>
      <vt:lpstr>Photo House</vt:lpstr>
      <vt:lpstr>Equation</vt:lpstr>
      <vt:lpstr>Chart</vt:lpstr>
      <vt:lpstr>Worksheet</vt:lpstr>
      <vt:lpstr>First must come the blinding realization that no one breed excels in all areas that lead to profitability</vt:lpstr>
      <vt:lpstr>Crossbreeding Talks  in 2014:   Why They're Still Needed</vt:lpstr>
      <vt:lpstr>Slide 3</vt:lpstr>
      <vt:lpstr>Slide 4</vt:lpstr>
      <vt:lpstr>Slide 5</vt:lpstr>
      <vt:lpstr>Slide 6</vt:lpstr>
      <vt:lpstr>Why Crossbreed?</vt:lpstr>
      <vt:lpstr>Impact on Profit</vt:lpstr>
      <vt:lpstr>     Matt–What Are the Benefits of Heterosis?</vt:lpstr>
      <vt:lpstr>Heterosis</vt:lpstr>
      <vt:lpstr>Inversely related</vt:lpstr>
      <vt:lpstr>Advantages of the crossbred calf</vt:lpstr>
      <vt:lpstr>Advantages of the crossbred cow</vt:lpstr>
      <vt:lpstr>Benefits of Heterosis</vt:lpstr>
      <vt:lpstr>Bob–What Does this Mean in Terms of Economic Returns?</vt:lpstr>
      <vt:lpstr>Relative Economic Weights for Integrated Beef Firm</vt:lpstr>
      <vt:lpstr>Benefits of Heterosis</vt:lpstr>
      <vt:lpstr>Improvement of Herd Efficiency</vt:lpstr>
      <vt:lpstr>The Dollars of Heterosis</vt:lpstr>
      <vt:lpstr>Crux of Straight-breeding</vt:lpstr>
      <vt:lpstr>Bob–Will I sacrifice Uniformity/ Marketability of Calves By Crossbreeding?</vt:lpstr>
      <vt:lpstr>Slide 22</vt:lpstr>
      <vt:lpstr>Variation</vt:lpstr>
      <vt:lpstr>Basic Model</vt:lpstr>
      <vt:lpstr>Basic Model</vt:lpstr>
      <vt:lpstr>Having Your Cake and Eating it Too</vt:lpstr>
      <vt:lpstr>So, Matt–Breeds Have Changed Overtime, Does Heterosis Still Exist?  What About Complementarity?</vt:lpstr>
      <vt:lpstr>Genetic Trends for  Weaning Weight, lb</vt:lpstr>
      <vt:lpstr>Genetic Trends for  Yearling Weight, lb</vt:lpstr>
      <vt:lpstr>Genetic Trends for Yearling Weight, lb </vt:lpstr>
      <vt:lpstr> </vt:lpstr>
      <vt:lpstr>Breed Complementarity</vt:lpstr>
      <vt:lpstr>What about  end-product traits?</vt:lpstr>
      <vt:lpstr>Bob–How Do I Decide Which Breeding System Is Right For Me?</vt:lpstr>
      <vt:lpstr>Systems, Benefits, Constraints</vt:lpstr>
      <vt:lpstr>Choosing a breed</vt:lpstr>
      <vt:lpstr>Retained heterosis</vt:lpstr>
      <vt:lpstr>Retained Heterosis</vt:lpstr>
      <vt:lpstr>Examples</vt:lpstr>
      <vt:lpstr>How Do I Choose a Breeding Program</vt:lpstr>
      <vt:lpstr>Providing Good Breeding System Consultancy to YOUR Customers</vt:lpstr>
      <vt:lpstr>Providing Good Breeding System Consultancy to YOUR Customers</vt:lpstr>
      <vt:lpstr>Points to Ponder</vt:lpstr>
      <vt:lpstr>“missing” homozygotes</vt:lpstr>
      <vt:lpstr>Predicting Crossbred Animals</vt:lpstr>
      <vt:lpstr>Slide 46</vt:lpstr>
      <vt:lpstr>Future of Marketing Crossbred Bulls?</vt:lpstr>
      <vt:lpstr>Slide 48</vt:lpstr>
      <vt:lpstr>Is it worth the effort….   We think so… </vt:lpstr>
      <vt:lpstr>Slide 50</vt:lpstr>
      <vt:lpstr>Questions to Ask Your Commercial Customer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Heterosis in cow herds:  lessons from the past that apply today</dc:title>
  <dc:creator>mspangler</dc:creator>
  <cp:lastModifiedBy>KathyShafer</cp:lastModifiedBy>
  <cp:revision>181</cp:revision>
  <dcterms:created xsi:type="dcterms:W3CDTF">2010-09-16T03:26:50Z</dcterms:created>
  <dcterms:modified xsi:type="dcterms:W3CDTF">2014-09-16T16:47:49Z</dcterms:modified>
</cp:coreProperties>
</file>